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1"/>
  </p:notesMasterIdLst>
  <p:sldIdLst>
    <p:sldId id="573" r:id="rId5"/>
    <p:sldId id="601" r:id="rId6"/>
    <p:sldId id="700" r:id="rId7"/>
    <p:sldId id="701" r:id="rId8"/>
    <p:sldId id="702" r:id="rId9"/>
    <p:sldId id="703" r:id="rId10"/>
    <p:sldId id="704" r:id="rId11"/>
    <p:sldId id="705" r:id="rId12"/>
    <p:sldId id="706" r:id="rId13"/>
    <p:sldId id="707" r:id="rId14"/>
    <p:sldId id="708" r:id="rId15"/>
    <p:sldId id="694" r:id="rId16"/>
    <p:sldId id="684" r:id="rId17"/>
    <p:sldId id="713" r:id="rId18"/>
    <p:sldId id="712" r:id="rId19"/>
    <p:sldId id="679" r:id="rId20"/>
    <p:sldId id="715" r:id="rId21"/>
    <p:sldId id="716" r:id="rId22"/>
    <p:sldId id="717" r:id="rId23"/>
    <p:sldId id="264" r:id="rId24"/>
    <p:sldId id="681" r:id="rId25"/>
    <p:sldId id="688" r:id="rId26"/>
    <p:sldId id="367" r:id="rId27"/>
    <p:sldId id="549" r:id="rId28"/>
    <p:sldId id="683" r:id="rId29"/>
    <p:sldId id="390" r:id="rId30"/>
    <p:sldId id="695" r:id="rId31"/>
    <p:sldId id="697" r:id="rId32"/>
    <p:sldId id="284" r:id="rId33"/>
    <p:sldId id="281" r:id="rId34"/>
    <p:sldId id="282" r:id="rId35"/>
    <p:sldId id="709" r:id="rId36"/>
    <p:sldId id="710" r:id="rId37"/>
    <p:sldId id="711" r:id="rId38"/>
    <p:sldId id="270" r:id="rId39"/>
    <p:sldId id="690" r:id="rId4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92B8"/>
    <a:srgbClr val="F00010"/>
    <a:srgbClr val="EBD1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B1F5F4-C074-4C3B-8E90-09548C5EEAEF}" v="149" dt="2025-02-25T14:15:33.4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3265" autoAdjust="0"/>
  </p:normalViewPr>
  <p:slideViewPr>
    <p:cSldViewPr snapToGrid="0">
      <p:cViewPr varScale="1">
        <p:scale>
          <a:sx n="80" d="100"/>
          <a:sy n="80" d="100"/>
        </p:scale>
        <p:origin x="72" y="1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James Brown" userId="4af969ae-7569-4321-8c24-4f96c98aff1a" providerId="ADAL" clId="{FCB1F5F4-C074-4C3B-8E90-09548C5EEAEF}"/>
    <pc:docChg chg="undo custSel addSld delSld modSld">
      <pc:chgData name="Nicholas James Brown" userId="4af969ae-7569-4321-8c24-4f96c98aff1a" providerId="ADAL" clId="{FCB1F5F4-C074-4C3B-8E90-09548C5EEAEF}" dt="2025-02-27T10:32:36.237" v="1335" actId="47"/>
      <pc:docMkLst>
        <pc:docMk/>
      </pc:docMkLst>
      <pc:sldChg chg="modSp mod">
        <pc:chgData name="Nicholas James Brown" userId="4af969ae-7569-4321-8c24-4f96c98aff1a" providerId="ADAL" clId="{FCB1F5F4-C074-4C3B-8E90-09548C5EEAEF}" dt="2025-02-25T10:59:29.168" v="0" actId="207"/>
        <pc:sldMkLst>
          <pc:docMk/>
          <pc:sldMk cId="2787103106" sldId="573"/>
        </pc:sldMkLst>
        <pc:spChg chg="mod">
          <ac:chgData name="Nicholas James Brown" userId="4af969ae-7569-4321-8c24-4f96c98aff1a" providerId="ADAL" clId="{FCB1F5F4-C074-4C3B-8E90-09548C5EEAEF}" dt="2025-02-25T10:59:29.168" v="0" actId="207"/>
          <ac:spMkLst>
            <pc:docMk/>
            <pc:sldMk cId="2787103106" sldId="573"/>
            <ac:spMk id="11" creationId="{BF17FBF6-3582-C852-3667-1B27C88FC03B}"/>
          </ac:spMkLst>
        </pc:spChg>
      </pc:sldChg>
      <pc:sldChg chg="modSp mod">
        <pc:chgData name="Nicholas James Brown" userId="4af969ae-7569-4321-8c24-4f96c98aff1a" providerId="ADAL" clId="{FCB1F5F4-C074-4C3B-8E90-09548C5EEAEF}" dt="2025-02-25T10:59:49.865" v="1" actId="14100"/>
        <pc:sldMkLst>
          <pc:docMk/>
          <pc:sldMk cId="1396608553" sldId="601"/>
        </pc:sldMkLst>
        <pc:spChg chg="mod">
          <ac:chgData name="Nicholas James Brown" userId="4af969ae-7569-4321-8c24-4f96c98aff1a" providerId="ADAL" clId="{FCB1F5F4-C074-4C3B-8E90-09548C5EEAEF}" dt="2025-02-25T10:59:49.865" v="1" actId="14100"/>
          <ac:spMkLst>
            <pc:docMk/>
            <pc:sldMk cId="1396608553" sldId="601"/>
            <ac:spMk id="18" creationId="{5B02F81A-E897-AE01-3382-9001CB34C556}"/>
          </ac:spMkLst>
        </pc:spChg>
      </pc:sldChg>
      <pc:sldChg chg="addSp delSp modSp mod">
        <pc:chgData name="Nicholas James Brown" userId="4af969ae-7569-4321-8c24-4f96c98aff1a" providerId="ADAL" clId="{FCB1F5F4-C074-4C3B-8E90-09548C5EEAEF}" dt="2025-02-25T12:43:13.106" v="1226" actId="14100"/>
        <pc:sldMkLst>
          <pc:docMk/>
          <pc:sldMk cId="204981141" sldId="694"/>
        </pc:sldMkLst>
        <pc:spChg chg="add del mod">
          <ac:chgData name="Nicholas James Brown" userId="4af969ae-7569-4321-8c24-4f96c98aff1a" providerId="ADAL" clId="{FCB1F5F4-C074-4C3B-8E90-09548C5EEAEF}" dt="2025-02-25T12:42:47.118" v="1224" actId="478"/>
          <ac:spMkLst>
            <pc:docMk/>
            <pc:sldMk cId="204981141" sldId="694"/>
            <ac:spMk id="8" creationId="{02F5311F-8B9C-B719-E351-AE776CE9ED64}"/>
          </ac:spMkLst>
        </pc:spChg>
        <pc:spChg chg="add mod">
          <ac:chgData name="Nicholas James Brown" userId="4af969ae-7569-4321-8c24-4f96c98aff1a" providerId="ADAL" clId="{FCB1F5F4-C074-4C3B-8E90-09548C5EEAEF}" dt="2025-02-25T12:42:37.362" v="1221" actId="14100"/>
          <ac:spMkLst>
            <pc:docMk/>
            <pc:sldMk cId="204981141" sldId="694"/>
            <ac:spMk id="18" creationId="{4FB60177-628F-9D6D-1B68-2EC419CA1CF5}"/>
          </ac:spMkLst>
        </pc:spChg>
        <pc:spChg chg="add mod">
          <ac:chgData name="Nicholas James Brown" userId="4af969ae-7569-4321-8c24-4f96c98aff1a" providerId="ADAL" clId="{FCB1F5F4-C074-4C3B-8E90-09548C5EEAEF}" dt="2025-02-25T12:42:37.362" v="1221" actId="14100"/>
          <ac:spMkLst>
            <pc:docMk/>
            <pc:sldMk cId="204981141" sldId="694"/>
            <ac:spMk id="19" creationId="{FFF7D404-D206-1BB8-9379-D35AD854109D}"/>
          </ac:spMkLst>
        </pc:spChg>
        <pc:spChg chg="add mod">
          <ac:chgData name="Nicholas James Brown" userId="4af969ae-7569-4321-8c24-4f96c98aff1a" providerId="ADAL" clId="{FCB1F5F4-C074-4C3B-8E90-09548C5EEAEF}" dt="2025-02-25T12:42:35.558" v="1220" actId="14100"/>
          <ac:spMkLst>
            <pc:docMk/>
            <pc:sldMk cId="204981141" sldId="694"/>
            <ac:spMk id="20" creationId="{5C9C22E2-CFFA-4E44-F91A-5131E02DE68F}"/>
          </ac:spMkLst>
        </pc:spChg>
        <pc:spChg chg="add mod">
          <ac:chgData name="Nicholas James Brown" userId="4af969ae-7569-4321-8c24-4f96c98aff1a" providerId="ADAL" clId="{FCB1F5F4-C074-4C3B-8E90-09548C5EEAEF}" dt="2025-02-25T12:42:37.362" v="1221" actId="14100"/>
          <ac:spMkLst>
            <pc:docMk/>
            <pc:sldMk cId="204981141" sldId="694"/>
            <ac:spMk id="21" creationId="{B6378B7C-C923-D860-8F1C-A244AC27597E}"/>
          </ac:spMkLst>
        </pc:spChg>
        <pc:spChg chg="add mod">
          <ac:chgData name="Nicholas James Brown" userId="4af969ae-7569-4321-8c24-4f96c98aff1a" providerId="ADAL" clId="{FCB1F5F4-C074-4C3B-8E90-09548C5EEAEF}" dt="2025-02-25T12:42:37.362" v="1221" actId="14100"/>
          <ac:spMkLst>
            <pc:docMk/>
            <pc:sldMk cId="204981141" sldId="694"/>
            <ac:spMk id="25" creationId="{D3A697DB-4A89-303A-34C3-F5289990CAB6}"/>
          </ac:spMkLst>
        </pc:spChg>
        <pc:spChg chg="add mod">
          <ac:chgData name="Nicholas James Brown" userId="4af969ae-7569-4321-8c24-4f96c98aff1a" providerId="ADAL" clId="{FCB1F5F4-C074-4C3B-8E90-09548C5EEAEF}" dt="2025-02-25T12:42:37.362" v="1221" actId="14100"/>
          <ac:spMkLst>
            <pc:docMk/>
            <pc:sldMk cId="204981141" sldId="694"/>
            <ac:spMk id="26" creationId="{FD357457-BEDA-49D2-3597-3F1FDA044EBD}"/>
          </ac:spMkLst>
        </pc:spChg>
        <pc:spChg chg="add mod">
          <ac:chgData name="Nicholas James Brown" userId="4af969ae-7569-4321-8c24-4f96c98aff1a" providerId="ADAL" clId="{FCB1F5F4-C074-4C3B-8E90-09548C5EEAEF}" dt="2025-02-25T12:42:37.362" v="1221" actId="14100"/>
          <ac:spMkLst>
            <pc:docMk/>
            <pc:sldMk cId="204981141" sldId="694"/>
            <ac:spMk id="27" creationId="{AB2BFBC4-879E-1FF0-D522-505422E02945}"/>
          </ac:spMkLst>
        </pc:spChg>
        <pc:spChg chg="add mod">
          <ac:chgData name="Nicholas James Brown" userId="4af969ae-7569-4321-8c24-4f96c98aff1a" providerId="ADAL" clId="{FCB1F5F4-C074-4C3B-8E90-09548C5EEAEF}" dt="2025-02-25T12:42:37.362" v="1221" actId="14100"/>
          <ac:spMkLst>
            <pc:docMk/>
            <pc:sldMk cId="204981141" sldId="694"/>
            <ac:spMk id="28" creationId="{7B963BEF-3AF3-29B9-A6A8-F1B3DF85BF3E}"/>
          </ac:spMkLst>
        </pc:spChg>
        <pc:spChg chg="add mod">
          <ac:chgData name="Nicholas James Brown" userId="4af969ae-7569-4321-8c24-4f96c98aff1a" providerId="ADAL" clId="{FCB1F5F4-C074-4C3B-8E90-09548C5EEAEF}" dt="2025-02-25T12:42:37.362" v="1221" actId="14100"/>
          <ac:spMkLst>
            <pc:docMk/>
            <pc:sldMk cId="204981141" sldId="694"/>
            <ac:spMk id="29" creationId="{78344493-3865-D575-21E4-04478DF6FF90}"/>
          </ac:spMkLst>
        </pc:spChg>
        <pc:spChg chg="add del mod">
          <ac:chgData name="Nicholas James Brown" userId="4af969ae-7569-4321-8c24-4f96c98aff1a" providerId="ADAL" clId="{FCB1F5F4-C074-4C3B-8E90-09548C5EEAEF}" dt="2025-02-25T12:42:37.362" v="1221" actId="14100"/>
          <ac:spMkLst>
            <pc:docMk/>
            <pc:sldMk cId="204981141" sldId="694"/>
            <ac:spMk id="30" creationId="{F852446F-DD0A-098E-BBAC-C0444D687708}"/>
          </ac:spMkLst>
        </pc:spChg>
        <pc:cxnChg chg="add mod">
          <ac:chgData name="Nicholas James Brown" userId="4af969ae-7569-4321-8c24-4f96c98aff1a" providerId="ADAL" clId="{FCB1F5F4-C074-4C3B-8E90-09548C5EEAEF}" dt="2025-02-25T11:17:18.820" v="308" actId="14100"/>
          <ac:cxnSpMkLst>
            <pc:docMk/>
            <pc:sldMk cId="204981141" sldId="694"/>
            <ac:cxnSpMk id="11" creationId="{A99E3018-DFD2-5E21-24D6-D36FE29283BB}"/>
          </ac:cxnSpMkLst>
        </pc:cxnChg>
        <pc:cxnChg chg="add mod">
          <ac:chgData name="Nicholas James Brown" userId="4af969ae-7569-4321-8c24-4f96c98aff1a" providerId="ADAL" clId="{FCB1F5F4-C074-4C3B-8E90-09548C5EEAEF}" dt="2025-02-25T12:43:13.106" v="1226" actId="14100"/>
          <ac:cxnSpMkLst>
            <pc:docMk/>
            <pc:sldMk cId="204981141" sldId="694"/>
            <ac:cxnSpMk id="14" creationId="{13CC0865-604E-B377-A487-108FE6BDA75F}"/>
          </ac:cxnSpMkLst>
        </pc:cxnChg>
      </pc:sldChg>
      <pc:sldChg chg="modSp mod">
        <pc:chgData name="Nicholas James Brown" userId="4af969ae-7569-4321-8c24-4f96c98aff1a" providerId="ADAL" clId="{FCB1F5F4-C074-4C3B-8E90-09548C5EEAEF}" dt="2025-02-25T14:17:47.297" v="1326" actId="14100"/>
        <pc:sldMkLst>
          <pc:docMk/>
          <pc:sldMk cId="3956127695" sldId="697"/>
        </pc:sldMkLst>
        <pc:spChg chg="mod">
          <ac:chgData name="Nicholas James Brown" userId="4af969ae-7569-4321-8c24-4f96c98aff1a" providerId="ADAL" clId="{FCB1F5F4-C074-4C3B-8E90-09548C5EEAEF}" dt="2025-02-25T14:17:47.297" v="1326" actId="14100"/>
          <ac:spMkLst>
            <pc:docMk/>
            <pc:sldMk cId="3956127695" sldId="697"/>
            <ac:spMk id="9" creationId="{F5D760C8-FA91-62FE-E4CD-8F657276B54F}"/>
          </ac:spMkLst>
        </pc:spChg>
      </pc:sldChg>
      <pc:sldChg chg="addSp delSp modSp mod">
        <pc:chgData name="Nicholas James Brown" userId="4af969ae-7569-4321-8c24-4f96c98aff1a" providerId="ADAL" clId="{FCB1F5F4-C074-4C3B-8E90-09548C5EEAEF}" dt="2025-02-25T11:07:22.387" v="215" actId="1076"/>
        <pc:sldMkLst>
          <pc:docMk/>
          <pc:sldMk cId="1120203255" sldId="708"/>
        </pc:sldMkLst>
        <pc:spChg chg="add mod">
          <ac:chgData name="Nicholas James Brown" userId="4af969ae-7569-4321-8c24-4f96c98aff1a" providerId="ADAL" clId="{FCB1F5F4-C074-4C3B-8E90-09548C5EEAEF}" dt="2025-02-25T11:07:22.387" v="215" actId="1076"/>
          <ac:spMkLst>
            <pc:docMk/>
            <pc:sldMk cId="1120203255" sldId="708"/>
            <ac:spMk id="6" creationId="{9983B4E6-D0D6-01E3-03F1-78B0C2B56BA7}"/>
          </ac:spMkLst>
        </pc:spChg>
        <pc:spChg chg="add mod ord">
          <ac:chgData name="Nicholas James Brown" userId="4af969ae-7569-4321-8c24-4f96c98aff1a" providerId="ADAL" clId="{FCB1F5F4-C074-4C3B-8E90-09548C5EEAEF}" dt="2025-02-25T11:07:22.387" v="215" actId="1076"/>
          <ac:spMkLst>
            <pc:docMk/>
            <pc:sldMk cId="1120203255" sldId="708"/>
            <ac:spMk id="7" creationId="{0B8C470B-54EA-088E-2CA3-6F96FEA17F9A}"/>
          </ac:spMkLst>
        </pc:spChg>
        <pc:spChg chg="add mod">
          <ac:chgData name="Nicholas James Brown" userId="4af969ae-7569-4321-8c24-4f96c98aff1a" providerId="ADAL" clId="{FCB1F5F4-C074-4C3B-8E90-09548C5EEAEF}" dt="2025-02-25T11:07:22.387" v="215" actId="1076"/>
          <ac:spMkLst>
            <pc:docMk/>
            <pc:sldMk cId="1120203255" sldId="708"/>
            <ac:spMk id="11" creationId="{0E440ADD-90EB-846E-B430-DFB6DCE153B2}"/>
          </ac:spMkLst>
        </pc:spChg>
        <pc:spChg chg="add mod">
          <ac:chgData name="Nicholas James Brown" userId="4af969ae-7569-4321-8c24-4f96c98aff1a" providerId="ADAL" clId="{FCB1F5F4-C074-4C3B-8E90-09548C5EEAEF}" dt="2025-02-25T11:07:22.387" v="215" actId="1076"/>
          <ac:spMkLst>
            <pc:docMk/>
            <pc:sldMk cId="1120203255" sldId="708"/>
            <ac:spMk id="12" creationId="{DFFAAECA-2DE2-47C4-9416-59D1E3B91092}"/>
          </ac:spMkLst>
        </pc:spChg>
        <pc:spChg chg="add mod ord">
          <ac:chgData name="Nicholas James Brown" userId="4af969ae-7569-4321-8c24-4f96c98aff1a" providerId="ADAL" clId="{FCB1F5F4-C074-4C3B-8E90-09548C5EEAEF}" dt="2025-02-25T11:07:22.387" v="215" actId="1076"/>
          <ac:spMkLst>
            <pc:docMk/>
            <pc:sldMk cId="1120203255" sldId="708"/>
            <ac:spMk id="13" creationId="{D5A1053C-AEA2-E6FE-3C2B-676783A58C85}"/>
          </ac:spMkLst>
        </pc:spChg>
        <pc:cxnChg chg="add mod ord">
          <ac:chgData name="Nicholas James Brown" userId="4af969ae-7569-4321-8c24-4f96c98aff1a" providerId="ADAL" clId="{FCB1F5F4-C074-4C3B-8E90-09548C5EEAEF}" dt="2025-02-25T11:07:22.387" v="215" actId="1076"/>
          <ac:cxnSpMkLst>
            <pc:docMk/>
            <pc:sldMk cId="1120203255" sldId="708"/>
            <ac:cxnSpMk id="15" creationId="{E0A659C9-0392-6F4D-3B10-2C9D390A89C4}"/>
          </ac:cxnSpMkLst>
        </pc:cxnChg>
        <pc:cxnChg chg="add mod ord">
          <ac:chgData name="Nicholas James Brown" userId="4af969ae-7569-4321-8c24-4f96c98aff1a" providerId="ADAL" clId="{FCB1F5F4-C074-4C3B-8E90-09548C5EEAEF}" dt="2025-02-25T11:07:22.387" v="215" actId="1076"/>
          <ac:cxnSpMkLst>
            <pc:docMk/>
            <pc:sldMk cId="1120203255" sldId="708"/>
            <ac:cxnSpMk id="17" creationId="{7DCE05E9-CCB8-BEB5-E3DE-17AFF7A79255}"/>
          </ac:cxnSpMkLst>
        </pc:cxnChg>
        <pc:cxnChg chg="add mod">
          <ac:chgData name="Nicholas James Brown" userId="4af969ae-7569-4321-8c24-4f96c98aff1a" providerId="ADAL" clId="{FCB1F5F4-C074-4C3B-8E90-09548C5EEAEF}" dt="2025-02-25T11:07:22.387" v="215" actId="1076"/>
          <ac:cxnSpMkLst>
            <pc:docMk/>
            <pc:sldMk cId="1120203255" sldId="708"/>
            <ac:cxnSpMk id="20" creationId="{682AD133-3139-4753-E9A7-ED47D9211E1E}"/>
          </ac:cxnSpMkLst>
        </pc:cxnChg>
      </pc:sldChg>
      <pc:sldChg chg="addSp delSp modSp mod">
        <pc:chgData name="Nicholas James Brown" userId="4af969ae-7569-4321-8c24-4f96c98aff1a" providerId="ADAL" clId="{FCB1F5F4-C074-4C3B-8E90-09548C5EEAEF}" dt="2025-02-25T14:40:33.500" v="1333" actId="1076"/>
        <pc:sldMkLst>
          <pc:docMk/>
          <pc:sldMk cId="888632636" sldId="717"/>
        </pc:sldMkLst>
        <pc:spChg chg="add mod">
          <ac:chgData name="Nicholas James Brown" userId="4af969ae-7569-4321-8c24-4f96c98aff1a" providerId="ADAL" clId="{FCB1F5F4-C074-4C3B-8E90-09548C5EEAEF}" dt="2025-02-25T14:40:14.837" v="1327" actId="478"/>
          <ac:spMkLst>
            <pc:docMk/>
            <pc:sldMk cId="888632636" sldId="717"/>
            <ac:spMk id="8" creationId="{811E0A2C-B09A-A04F-8054-5157538DFBCF}"/>
          </ac:spMkLst>
        </pc:spChg>
        <pc:picChg chg="add mod">
          <ac:chgData name="Nicholas James Brown" userId="4af969ae-7569-4321-8c24-4f96c98aff1a" providerId="ADAL" clId="{FCB1F5F4-C074-4C3B-8E90-09548C5EEAEF}" dt="2025-02-25T14:40:33.500" v="1333" actId="1076"/>
          <ac:picMkLst>
            <pc:docMk/>
            <pc:sldMk cId="888632636" sldId="717"/>
            <ac:picMk id="10" creationId="{5BBF58BB-09F3-D18D-FB03-2BB927931D04}"/>
          </ac:picMkLst>
        </pc:picChg>
      </pc:sldChg>
      <pc:sldChg chg="addSp delSp modSp add del mod">
        <pc:chgData name="Nicholas James Brown" userId="4af969ae-7569-4321-8c24-4f96c98aff1a" providerId="ADAL" clId="{FCB1F5F4-C074-4C3B-8E90-09548C5EEAEF}" dt="2025-02-27T10:32:33.160" v="1334" actId="47"/>
        <pc:sldMkLst>
          <pc:docMk/>
          <pc:sldMk cId="3474477333" sldId="718"/>
        </pc:sldMkLst>
      </pc:sldChg>
      <pc:sldChg chg="delSp modSp add del mod">
        <pc:chgData name="Nicholas James Brown" userId="4af969ae-7569-4321-8c24-4f96c98aff1a" providerId="ADAL" clId="{FCB1F5F4-C074-4C3B-8E90-09548C5EEAEF}" dt="2025-02-27T10:32:36.237" v="1335" actId="47"/>
        <pc:sldMkLst>
          <pc:docMk/>
          <pc:sldMk cId="1070987290" sldId="7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E7A03-9180-4DC1-99B6-D1E621BE27C3}" type="datetimeFigureOut">
              <a:rPr lang="de-DE" smtClean="0"/>
              <a:t>27.02.2025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F406D-BA7D-4BAA-B694-1869FEC990AB}" type="slidenum">
              <a:rPr lang="de-DE" smtClean="0"/>
              <a:t>‹#›</a:t>
            </a:fld>
            <a:endParaRPr lang="de-DE"/>
          </a:p>
        </p:txBody>
      </p:sp>
    </p:spTree>
    <p:extLst>
      <p:ext uri="{BB962C8B-B14F-4D97-AF65-F5344CB8AC3E}">
        <p14:creationId xmlns:p14="http://schemas.microsoft.com/office/powerpoint/2010/main" val="245373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7C9C2-4906-445D-AC33-548C5C503716}"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16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a:extLst>
              <a:ext uri="{FF2B5EF4-FFF2-40B4-BE49-F238E27FC236}">
                <a16:creationId xmlns:a16="http://schemas.microsoft.com/office/drawing/2014/main" id="{E7A4DC51-A6B6-4766-85FB-0A7E2F466C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a:extLst>
              <a:ext uri="{FF2B5EF4-FFF2-40B4-BE49-F238E27FC236}">
                <a16:creationId xmlns:a16="http://schemas.microsoft.com/office/drawing/2014/main" id="{E9D6ADA0-8ED6-4D8B-8080-F493F893D3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82663">
              <a:spcBef>
                <a:spcPct val="0"/>
              </a:spcBef>
            </a:pPr>
            <a:endParaRPr lang="de-DE" altLang="de-DE" dirty="0"/>
          </a:p>
        </p:txBody>
      </p:sp>
      <p:sp>
        <p:nvSpPr>
          <p:cNvPr id="26628" name="Foliennummernplatzhalter 3">
            <a:extLst>
              <a:ext uri="{FF2B5EF4-FFF2-40B4-BE49-F238E27FC236}">
                <a16:creationId xmlns:a16="http://schemas.microsoft.com/office/drawing/2014/main" id="{4ED5D8E4-BB6C-4B65-8A45-6F5FEAD693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24C0DD-A17F-4A79-8156-AD927654D086}" type="slidenum">
              <a:rPr lang="de-DE" altLang="de-DE">
                <a:latin typeface="BundesSans Office" panose="020B0002030500000203" pitchFamily="34" charset="0"/>
              </a:rPr>
              <a:pPr fontAlgn="base">
                <a:spcBef>
                  <a:spcPct val="0"/>
                </a:spcBef>
                <a:spcAft>
                  <a:spcPct val="0"/>
                </a:spcAft>
              </a:pPr>
              <a:t>26</a:t>
            </a:fld>
            <a:endParaRPr lang="de-DE" altLang="de-DE">
              <a:latin typeface="BundesSans Office" panose="020B0002030500000203"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A </a:t>
            </a:r>
            <a:r>
              <a:rPr lang="en-GB" sz="1800" b="1" dirty="0">
                <a:effectLst/>
                <a:latin typeface="Calibri" panose="020F0502020204030204" pitchFamily="34" charset="0"/>
                <a:ea typeface="Calibri" panose="020F0502020204030204" pitchFamily="34" charset="0"/>
                <a:cs typeface="Arial" panose="020B0604020202020204" pitchFamily="34" charset="0"/>
              </a:rPr>
              <a:t>Steering Committee</a:t>
            </a:r>
            <a:r>
              <a:rPr lang="en-GB" sz="1800" dirty="0">
                <a:effectLst/>
                <a:latin typeface="Calibri" panose="020F0502020204030204" pitchFamily="34" charset="0"/>
                <a:ea typeface="Calibri" panose="020F0502020204030204" pitchFamily="34" charset="0"/>
                <a:cs typeface="Arial" panose="020B0604020202020204" pitchFamily="34" charset="0"/>
              </a:rPr>
              <a:t> provides strategic oversight, setting the direction and ensuring that the overall goals and objectives of a project or system are met. The </a:t>
            </a:r>
            <a:r>
              <a:rPr lang="en-GB" sz="1800" b="1" dirty="0">
                <a:effectLst/>
                <a:latin typeface="Calibri" panose="020F0502020204030204" pitchFamily="34" charset="0"/>
                <a:ea typeface="Calibri" panose="020F0502020204030204" pitchFamily="34" charset="0"/>
                <a:cs typeface="Arial" panose="020B0604020202020204" pitchFamily="34" charset="0"/>
              </a:rPr>
              <a:t>Implementation Committee</a:t>
            </a:r>
            <a:r>
              <a:rPr lang="en-GB" sz="1800" dirty="0">
                <a:effectLst/>
                <a:latin typeface="Calibri" panose="020F0502020204030204" pitchFamily="34" charset="0"/>
                <a:ea typeface="Calibri" panose="020F0502020204030204" pitchFamily="34" charset="0"/>
                <a:cs typeface="Arial" panose="020B0604020202020204" pitchFamily="34" charset="0"/>
              </a:rPr>
              <a:t> focuses on the practical execution, managing resources, timelines, and ensuring that tasks are carried out according to the plan. </a:t>
            </a:r>
            <a:r>
              <a:rPr lang="en-GB" sz="1800" b="1" dirty="0">
                <a:effectLst/>
                <a:latin typeface="Calibri" panose="020F0502020204030204" pitchFamily="34" charset="0"/>
                <a:ea typeface="Calibri" panose="020F0502020204030204" pitchFamily="34" charset="0"/>
                <a:cs typeface="Arial" panose="020B0604020202020204" pitchFamily="34" charset="0"/>
              </a:rPr>
              <a:t>Working Groups</a:t>
            </a:r>
            <a:r>
              <a:rPr lang="en-GB" sz="1800" dirty="0">
                <a:effectLst/>
                <a:latin typeface="Calibri" panose="020F0502020204030204" pitchFamily="34" charset="0"/>
                <a:ea typeface="Calibri" panose="020F0502020204030204" pitchFamily="34" charset="0"/>
                <a:cs typeface="Arial" panose="020B0604020202020204" pitchFamily="34" charset="0"/>
              </a:rPr>
              <a:t>, often led by members of the Implementation Committee, focus on specific tasks or thematic areas within the project, providing expertise and detailed work in line with the broader strategy set by the Steering Committee.</a:t>
            </a:r>
            <a:r>
              <a:rPr lang="en-AU" dirty="0">
                <a:effectLst/>
              </a:rPr>
              <a:t> </a:t>
            </a:r>
            <a:endParaRPr lang="en-US" dirty="0"/>
          </a:p>
        </p:txBody>
      </p:sp>
      <p:sp>
        <p:nvSpPr>
          <p:cNvPr id="4" name="Slide Number Placeholder 3"/>
          <p:cNvSpPr>
            <a:spLocks noGrp="1"/>
          </p:cNvSpPr>
          <p:nvPr>
            <p:ph type="sldNum" sz="quarter" idx="5"/>
          </p:nvPr>
        </p:nvSpPr>
        <p:spPr/>
        <p:txBody>
          <a:bodyPr/>
          <a:lstStyle/>
          <a:p>
            <a:fld id="{234F406D-BA7D-4BAA-B694-1869FEC990AB}" type="slidenum">
              <a:rPr lang="de-DE" smtClean="0"/>
              <a:t>32</a:t>
            </a:fld>
            <a:endParaRPr lang="de-DE"/>
          </a:p>
        </p:txBody>
      </p:sp>
    </p:spTree>
    <p:extLst>
      <p:ext uri="{BB962C8B-B14F-4D97-AF65-F5344CB8AC3E}">
        <p14:creationId xmlns:p14="http://schemas.microsoft.com/office/powerpoint/2010/main" val="2491890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A </a:t>
            </a:r>
            <a:r>
              <a:rPr lang="en-GB" sz="1800" b="1" dirty="0">
                <a:effectLst/>
                <a:latin typeface="Calibri" panose="020F0502020204030204" pitchFamily="34" charset="0"/>
                <a:ea typeface="Calibri" panose="020F0502020204030204" pitchFamily="34" charset="0"/>
                <a:cs typeface="Arial" panose="020B0604020202020204" pitchFamily="34" charset="0"/>
              </a:rPr>
              <a:t>Steering Committee</a:t>
            </a:r>
            <a:r>
              <a:rPr lang="en-GB" sz="1800" dirty="0">
                <a:effectLst/>
                <a:latin typeface="Calibri" panose="020F0502020204030204" pitchFamily="34" charset="0"/>
                <a:ea typeface="Calibri" panose="020F0502020204030204" pitchFamily="34" charset="0"/>
                <a:cs typeface="Arial" panose="020B0604020202020204" pitchFamily="34" charset="0"/>
              </a:rPr>
              <a:t> provides strategic oversight, setting the direction and ensuring that the overall goals and objectives of a project or system are met. The </a:t>
            </a:r>
            <a:r>
              <a:rPr lang="en-GB" sz="1800" b="1" dirty="0">
                <a:effectLst/>
                <a:latin typeface="Calibri" panose="020F0502020204030204" pitchFamily="34" charset="0"/>
                <a:ea typeface="Calibri" panose="020F0502020204030204" pitchFamily="34" charset="0"/>
                <a:cs typeface="Arial" panose="020B0604020202020204" pitchFamily="34" charset="0"/>
              </a:rPr>
              <a:t>Implementation Committee</a:t>
            </a:r>
            <a:r>
              <a:rPr lang="en-GB" sz="1800" dirty="0">
                <a:effectLst/>
                <a:latin typeface="Calibri" panose="020F0502020204030204" pitchFamily="34" charset="0"/>
                <a:ea typeface="Calibri" panose="020F0502020204030204" pitchFamily="34" charset="0"/>
                <a:cs typeface="Arial" panose="020B0604020202020204" pitchFamily="34" charset="0"/>
              </a:rPr>
              <a:t> focuses on the practical execution, managing resources, timelines, and ensuring that tasks are carried out according to the plan. </a:t>
            </a:r>
            <a:r>
              <a:rPr lang="en-GB" sz="1800" b="1" dirty="0">
                <a:effectLst/>
                <a:latin typeface="Calibri" panose="020F0502020204030204" pitchFamily="34" charset="0"/>
                <a:ea typeface="Calibri" panose="020F0502020204030204" pitchFamily="34" charset="0"/>
                <a:cs typeface="Arial" panose="020B0604020202020204" pitchFamily="34" charset="0"/>
              </a:rPr>
              <a:t>Working Groups</a:t>
            </a:r>
            <a:r>
              <a:rPr lang="en-GB" sz="1800" dirty="0">
                <a:effectLst/>
                <a:latin typeface="Calibri" panose="020F0502020204030204" pitchFamily="34" charset="0"/>
                <a:ea typeface="Calibri" panose="020F0502020204030204" pitchFamily="34" charset="0"/>
                <a:cs typeface="Arial" panose="020B0604020202020204" pitchFamily="34" charset="0"/>
              </a:rPr>
              <a:t>, often led by members of the Implementation Committee, focus on specific tasks or thematic areas within the project, providing expertise and detailed work in line with the broader strategy set by the Steering Committee.</a:t>
            </a:r>
            <a:r>
              <a:rPr lang="en-AU" dirty="0">
                <a:effectLst/>
              </a:rPr>
              <a:t> </a:t>
            </a:r>
            <a:endParaRPr lang="en-US" dirty="0"/>
          </a:p>
        </p:txBody>
      </p:sp>
      <p:sp>
        <p:nvSpPr>
          <p:cNvPr id="4" name="Slide Number Placeholder 3"/>
          <p:cNvSpPr>
            <a:spLocks noGrp="1"/>
          </p:cNvSpPr>
          <p:nvPr>
            <p:ph type="sldNum" sz="quarter" idx="5"/>
          </p:nvPr>
        </p:nvSpPr>
        <p:spPr/>
        <p:txBody>
          <a:bodyPr/>
          <a:lstStyle/>
          <a:p>
            <a:fld id="{234F406D-BA7D-4BAA-B694-1869FEC990AB}" type="slidenum">
              <a:rPr lang="de-DE" smtClean="0"/>
              <a:t>33</a:t>
            </a:fld>
            <a:endParaRPr lang="de-DE"/>
          </a:p>
        </p:txBody>
      </p:sp>
    </p:spTree>
    <p:extLst>
      <p:ext uri="{BB962C8B-B14F-4D97-AF65-F5344CB8AC3E}">
        <p14:creationId xmlns:p14="http://schemas.microsoft.com/office/powerpoint/2010/main" val="109534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A </a:t>
            </a:r>
            <a:r>
              <a:rPr lang="en-GB" sz="1800" b="1" dirty="0">
                <a:effectLst/>
                <a:latin typeface="Calibri" panose="020F0502020204030204" pitchFamily="34" charset="0"/>
                <a:ea typeface="Calibri" panose="020F0502020204030204" pitchFamily="34" charset="0"/>
                <a:cs typeface="Arial" panose="020B0604020202020204" pitchFamily="34" charset="0"/>
              </a:rPr>
              <a:t>Steering Committee</a:t>
            </a:r>
            <a:r>
              <a:rPr lang="en-GB" sz="1800" dirty="0">
                <a:effectLst/>
                <a:latin typeface="Calibri" panose="020F0502020204030204" pitchFamily="34" charset="0"/>
                <a:ea typeface="Calibri" panose="020F0502020204030204" pitchFamily="34" charset="0"/>
                <a:cs typeface="Arial" panose="020B0604020202020204" pitchFamily="34" charset="0"/>
              </a:rPr>
              <a:t> provides strategic oversight, setting the direction and ensuring that the overall goals and objectives of a project or system are met. The </a:t>
            </a:r>
            <a:r>
              <a:rPr lang="en-GB" sz="1800" b="1" dirty="0">
                <a:effectLst/>
                <a:latin typeface="Calibri" panose="020F0502020204030204" pitchFamily="34" charset="0"/>
                <a:ea typeface="Calibri" panose="020F0502020204030204" pitchFamily="34" charset="0"/>
                <a:cs typeface="Arial" panose="020B0604020202020204" pitchFamily="34" charset="0"/>
              </a:rPr>
              <a:t>Implementation Committee</a:t>
            </a:r>
            <a:r>
              <a:rPr lang="en-GB" sz="1800" dirty="0">
                <a:effectLst/>
                <a:latin typeface="Calibri" panose="020F0502020204030204" pitchFamily="34" charset="0"/>
                <a:ea typeface="Calibri" panose="020F0502020204030204" pitchFamily="34" charset="0"/>
                <a:cs typeface="Arial" panose="020B0604020202020204" pitchFamily="34" charset="0"/>
              </a:rPr>
              <a:t> focuses on the practical execution, managing resources, timelines, and ensuring that tasks are carried out according to the plan. </a:t>
            </a:r>
            <a:r>
              <a:rPr lang="en-GB" sz="1800" b="1" dirty="0">
                <a:effectLst/>
                <a:latin typeface="Calibri" panose="020F0502020204030204" pitchFamily="34" charset="0"/>
                <a:ea typeface="Calibri" panose="020F0502020204030204" pitchFamily="34" charset="0"/>
                <a:cs typeface="Arial" panose="020B0604020202020204" pitchFamily="34" charset="0"/>
              </a:rPr>
              <a:t>Working Groups</a:t>
            </a:r>
            <a:r>
              <a:rPr lang="en-GB" sz="1800" dirty="0">
                <a:effectLst/>
                <a:latin typeface="Calibri" panose="020F0502020204030204" pitchFamily="34" charset="0"/>
                <a:ea typeface="Calibri" panose="020F0502020204030204" pitchFamily="34" charset="0"/>
                <a:cs typeface="Arial" panose="020B0604020202020204" pitchFamily="34" charset="0"/>
              </a:rPr>
              <a:t>, often led by members of the Implementation Committee, focus on specific tasks or thematic areas within the project, providing expertise and detailed work in line with the broader strategy set by the Steering Committee.</a:t>
            </a:r>
            <a:r>
              <a:rPr lang="en-AU" dirty="0">
                <a:effectLst/>
              </a:rPr>
              <a:t> </a:t>
            </a:r>
            <a:endParaRPr lang="en-US" dirty="0"/>
          </a:p>
        </p:txBody>
      </p:sp>
      <p:sp>
        <p:nvSpPr>
          <p:cNvPr id="4" name="Slide Number Placeholder 3"/>
          <p:cNvSpPr>
            <a:spLocks noGrp="1"/>
          </p:cNvSpPr>
          <p:nvPr>
            <p:ph type="sldNum" sz="quarter" idx="5"/>
          </p:nvPr>
        </p:nvSpPr>
        <p:spPr/>
        <p:txBody>
          <a:bodyPr/>
          <a:lstStyle/>
          <a:p>
            <a:fld id="{234F406D-BA7D-4BAA-B694-1869FEC990AB}" type="slidenum">
              <a:rPr lang="de-DE" smtClean="0"/>
              <a:t>34</a:t>
            </a:fld>
            <a:endParaRPr lang="de-DE"/>
          </a:p>
        </p:txBody>
      </p:sp>
    </p:spTree>
    <p:extLst>
      <p:ext uri="{BB962C8B-B14F-4D97-AF65-F5344CB8AC3E}">
        <p14:creationId xmlns:p14="http://schemas.microsoft.com/office/powerpoint/2010/main" val="265300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ea typeface="Calibri"/>
                <a:cs typeface="Calibri"/>
              </a:rPr>
              <a:t>As said before...</a:t>
            </a:r>
          </a:p>
        </p:txBody>
      </p:sp>
      <p:sp>
        <p:nvSpPr>
          <p:cNvPr id="4" name="Foliennummernplatzhalter 3"/>
          <p:cNvSpPr>
            <a:spLocks noGrp="1"/>
          </p:cNvSpPr>
          <p:nvPr>
            <p:ph type="sldNum" sz="quarter" idx="5"/>
          </p:nvPr>
        </p:nvSpPr>
        <p:spPr/>
        <p:txBody>
          <a:bodyPr/>
          <a:lstStyle/>
          <a:p>
            <a:fld id="{234F406D-BA7D-4BAA-B694-1869FEC990AB}" type="slidenum">
              <a:rPr lang="de-DE" smtClean="0"/>
              <a:t>35</a:t>
            </a:fld>
            <a:endParaRPr lang="de-DE"/>
          </a:p>
        </p:txBody>
      </p:sp>
    </p:spTree>
    <p:extLst>
      <p:ext uri="{BB962C8B-B14F-4D97-AF65-F5344CB8AC3E}">
        <p14:creationId xmlns:p14="http://schemas.microsoft.com/office/powerpoint/2010/main" val="168520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3A69C-004B-413C-9A60-F4EE567972E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218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A </a:t>
            </a:r>
            <a:r>
              <a:rPr lang="en-GB" sz="1800" b="1" dirty="0">
                <a:effectLst/>
                <a:latin typeface="Calibri" panose="020F0502020204030204" pitchFamily="34" charset="0"/>
                <a:ea typeface="Calibri" panose="020F0502020204030204" pitchFamily="34" charset="0"/>
                <a:cs typeface="Arial" panose="020B0604020202020204" pitchFamily="34" charset="0"/>
              </a:rPr>
              <a:t>Steering Committee</a:t>
            </a:r>
            <a:r>
              <a:rPr lang="en-GB" sz="1800" dirty="0">
                <a:effectLst/>
                <a:latin typeface="Calibri" panose="020F0502020204030204" pitchFamily="34" charset="0"/>
                <a:ea typeface="Calibri" panose="020F0502020204030204" pitchFamily="34" charset="0"/>
                <a:cs typeface="Arial" panose="020B0604020202020204" pitchFamily="34" charset="0"/>
              </a:rPr>
              <a:t> provides strategic oversight, setting the direction and ensuring that the overall goals and objectives of a project or system are met. The </a:t>
            </a:r>
            <a:r>
              <a:rPr lang="en-GB" sz="1800" b="1" dirty="0">
                <a:effectLst/>
                <a:latin typeface="Calibri" panose="020F0502020204030204" pitchFamily="34" charset="0"/>
                <a:ea typeface="Calibri" panose="020F0502020204030204" pitchFamily="34" charset="0"/>
                <a:cs typeface="Arial" panose="020B0604020202020204" pitchFamily="34" charset="0"/>
              </a:rPr>
              <a:t>Implementation Committee</a:t>
            </a:r>
            <a:r>
              <a:rPr lang="en-GB" sz="1800" dirty="0">
                <a:effectLst/>
                <a:latin typeface="Calibri" panose="020F0502020204030204" pitchFamily="34" charset="0"/>
                <a:ea typeface="Calibri" panose="020F0502020204030204" pitchFamily="34" charset="0"/>
                <a:cs typeface="Arial" panose="020B0604020202020204" pitchFamily="34" charset="0"/>
              </a:rPr>
              <a:t> focuses on the practical execution, managing resources, timelines, and ensuring that tasks are carried out according to the plan. </a:t>
            </a:r>
            <a:r>
              <a:rPr lang="en-GB" sz="1800" b="1" dirty="0">
                <a:effectLst/>
                <a:latin typeface="Calibri" panose="020F0502020204030204" pitchFamily="34" charset="0"/>
                <a:ea typeface="Calibri" panose="020F0502020204030204" pitchFamily="34" charset="0"/>
                <a:cs typeface="Arial" panose="020B0604020202020204" pitchFamily="34" charset="0"/>
              </a:rPr>
              <a:t>Working Groups</a:t>
            </a:r>
            <a:r>
              <a:rPr lang="en-GB" sz="1800" dirty="0">
                <a:effectLst/>
                <a:latin typeface="Calibri" panose="020F0502020204030204" pitchFamily="34" charset="0"/>
                <a:ea typeface="Calibri" panose="020F0502020204030204" pitchFamily="34" charset="0"/>
                <a:cs typeface="Arial" panose="020B0604020202020204" pitchFamily="34" charset="0"/>
              </a:rPr>
              <a:t>, often led by members of the Implementation Committee, focus on specific tasks or thematic areas within the project, providing expertise and detailed work in line with the broader strategy set by the Steering Committee.</a:t>
            </a:r>
            <a:r>
              <a:rPr lang="en-AU" dirty="0">
                <a:effectLst/>
              </a:rPr>
              <a:t> </a:t>
            </a:r>
            <a:endParaRPr lang="en-US" dirty="0"/>
          </a:p>
        </p:txBody>
      </p:sp>
      <p:sp>
        <p:nvSpPr>
          <p:cNvPr id="4" name="Slide Number Placeholder 3"/>
          <p:cNvSpPr>
            <a:spLocks noGrp="1"/>
          </p:cNvSpPr>
          <p:nvPr>
            <p:ph type="sldNum" sz="quarter" idx="5"/>
          </p:nvPr>
        </p:nvSpPr>
        <p:spPr/>
        <p:txBody>
          <a:bodyPr/>
          <a:lstStyle/>
          <a:p>
            <a:fld id="{234F406D-BA7D-4BAA-B694-1869FEC990AB}" type="slidenum">
              <a:rPr lang="de-DE" smtClean="0"/>
              <a:t>11</a:t>
            </a:fld>
            <a:endParaRPr lang="de-DE"/>
          </a:p>
        </p:txBody>
      </p:sp>
    </p:spTree>
    <p:extLst>
      <p:ext uri="{BB962C8B-B14F-4D97-AF65-F5344CB8AC3E}">
        <p14:creationId xmlns:p14="http://schemas.microsoft.com/office/powerpoint/2010/main" val="197811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nb-NO" dirty="0"/>
              <a:t>Under </a:t>
            </a:r>
            <a:r>
              <a:rPr lang="nb-NO" dirty="0" err="1"/>
              <a:t>the</a:t>
            </a:r>
            <a:r>
              <a:rPr lang="nb-NO" dirty="0"/>
              <a:t> </a:t>
            </a:r>
            <a:r>
              <a:rPr lang="nb-NO" dirty="0" err="1"/>
              <a:t>umbrella</a:t>
            </a:r>
            <a:r>
              <a:rPr lang="nb-NO" dirty="0"/>
              <a:t> </a:t>
            </a:r>
            <a:r>
              <a:rPr lang="nb-NO" dirty="0" err="1"/>
              <a:t>of</a:t>
            </a:r>
            <a:r>
              <a:rPr lang="nb-NO" dirty="0"/>
              <a:t> </a:t>
            </a:r>
            <a:r>
              <a:rPr lang="nb-NO" dirty="0" err="1"/>
              <a:t>the</a:t>
            </a:r>
            <a:r>
              <a:rPr lang="nb-NO" dirty="0"/>
              <a:t> IAG </a:t>
            </a:r>
            <a:r>
              <a:rPr lang="nb-NO" dirty="0" err="1"/>
              <a:t>international</a:t>
            </a:r>
            <a:r>
              <a:rPr lang="nb-NO" dirty="0"/>
              <a:t> services have </a:t>
            </a:r>
            <a:r>
              <a:rPr lang="nb-NO" dirty="0" err="1"/>
              <a:t>been</a:t>
            </a:r>
            <a:r>
              <a:rPr lang="nb-NO" dirty="0"/>
              <a:t> </a:t>
            </a:r>
            <a:r>
              <a:rPr lang="nb-NO" dirty="0" err="1"/>
              <a:t>established</a:t>
            </a:r>
            <a:r>
              <a:rPr lang="nb-NO" dirty="0"/>
              <a:t>, </a:t>
            </a:r>
            <a:r>
              <a:rPr lang="nb-NO" dirty="0" err="1"/>
              <a:t>which</a:t>
            </a:r>
            <a:r>
              <a:rPr lang="nb-NO" dirty="0"/>
              <a:t> </a:t>
            </a:r>
            <a:r>
              <a:rPr lang="nb-NO" dirty="0" err="1"/>
              <a:t>coordinate</a:t>
            </a:r>
            <a:r>
              <a:rPr lang="nb-NO" dirty="0"/>
              <a:t> </a:t>
            </a:r>
            <a:r>
              <a:rPr lang="nb-NO" dirty="0" err="1"/>
              <a:t>geodetic</a:t>
            </a:r>
            <a:r>
              <a:rPr lang="nb-NO" dirty="0"/>
              <a:t> </a:t>
            </a:r>
            <a:r>
              <a:rPr lang="nb-NO" dirty="0" err="1"/>
              <a:t>observations</a:t>
            </a:r>
            <a:r>
              <a:rPr lang="nb-NO" dirty="0"/>
              <a:t> and </a:t>
            </a:r>
            <a:r>
              <a:rPr lang="nb-NO" dirty="0" err="1"/>
              <a:t>create</a:t>
            </a:r>
            <a:r>
              <a:rPr lang="nb-NO" dirty="0"/>
              <a:t> </a:t>
            </a:r>
            <a:r>
              <a:rPr lang="nb-NO" dirty="0" err="1"/>
              <a:t>the</a:t>
            </a:r>
            <a:r>
              <a:rPr lang="nb-NO" dirty="0"/>
              <a:t> spatial </a:t>
            </a:r>
            <a:r>
              <a:rPr lang="nb-NO" dirty="0" err="1"/>
              <a:t>reference</a:t>
            </a:r>
            <a:r>
              <a:rPr lang="nb-NO" dirty="0"/>
              <a:t> </a:t>
            </a:r>
            <a:r>
              <a:rPr lang="nb-NO" dirty="0" err="1"/>
              <a:t>products</a:t>
            </a:r>
            <a:r>
              <a:rPr lang="nb-NO" dirty="0"/>
              <a:t> (ITRF, </a:t>
            </a:r>
            <a:r>
              <a:rPr lang="nb-NO" dirty="0" err="1"/>
              <a:t>EOPs</a:t>
            </a:r>
            <a:r>
              <a:rPr lang="nb-NO" dirty="0"/>
              <a:t>, Gravity Field, ...)</a:t>
            </a:r>
            <a:endParaRPr lang="de-DE" dirty="0"/>
          </a:p>
        </p:txBody>
      </p:sp>
      <p:sp>
        <p:nvSpPr>
          <p:cNvPr id="4" name="Foliennummernplatzhalter 3"/>
          <p:cNvSpPr>
            <a:spLocks noGrp="1"/>
          </p:cNvSpPr>
          <p:nvPr>
            <p:ph type="sldNum" sz="quarter" idx="5"/>
          </p:nvPr>
        </p:nvSpPr>
        <p:spPr/>
        <p:txBody>
          <a:bodyPr/>
          <a:lstStyle/>
          <a:p>
            <a:fld id="{234F406D-BA7D-4BAA-B694-1869FEC990AB}" type="slidenum">
              <a:rPr lang="de-DE" smtClean="0"/>
              <a:t>16</a:t>
            </a:fld>
            <a:endParaRPr lang="de-DE"/>
          </a:p>
        </p:txBody>
      </p:sp>
    </p:spTree>
    <p:extLst>
      <p:ext uri="{BB962C8B-B14F-4D97-AF65-F5344CB8AC3E}">
        <p14:creationId xmlns:p14="http://schemas.microsoft.com/office/powerpoint/2010/main" val="391750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nb-NO" dirty="0"/>
              <a:t>Under </a:t>
            </a:r>
            <a:r>
              <a:rPr lang="nb-NO" dirty="0" err="1"/>
              <a:t>the</a:t>
            </a:r>
            <a:r>
              <a:rPr lang="nb-NO" dirty="0"/>
              <a:t> </a:t>
            </a:r>
            <a:r>
              <a:rPr lang="nb-NO" dirty="0" err="1"/>
              <a:t>umbrella</a:t>
            </a:r>
            <a:r>
              <a:rPr lang="nb-NO" dirty="0"/>
              <a:t> </a:t>
            </a:r>
            <a:r>
              <a:rPr lang="nb-NO" dirty="0" err="1"/>
              <a:t>of</a:t>
            </a:r>
            <a:r>
              <a:rPr lang="nb-NO" dirty="0"/>
              <a:t> </a:t>
            </a:r>
            <a:r>
              <a:rPr lang="nb-NO" dirty="0" err="1"/>
              <a:t>the</a:t>
            </a:r>
            <a:r>
              <a:rPr lang="nb-NO" dirty="0"/>
              <a:t> IAG </a:t>
            </a:r>
            <a:r>
              <a:rPr lang="nb-NO" dirty="0" err="1"/>
              <a:t>international</a:t>
            </a:r>
            <a:r>
              <a:rPr lang="nb-NO" dirty="0"/>
              <a:t> services have </a:t>
            </a:r>
            <a:r>
              <a:rPr lang="nb-NO" dirty="0" err="1"/>
              <a:t>been</a:t>
            </a:r>
            <a:r>
              <a:rPr lang="nb-NO" dirty="0"/>
              <a:t> </a:t>
            </a:r>
            <a:r>
              <a:rPr lang="nb-NO" dirty="0" err="1"/>
              <a:t>established</a:t>
            </a:r>
            <a:r>
              <a:rPr lang="nb-NO" dirty="0"/>
              <a:t>, </a:t>
            </a:r>
            <a:r>
              <a:rPr lang="nb-NO" dirty="0" err="1"/>
              <a:t>which</a:t>
            </a:r>
            <a:r>
              <a:rPr lang="nb-NO" dirty="0"/>
              <a:t> </a:t>
            </a:r>
            <a:r>
              <a:rPr lang="nb-NO" dirty="0" err="1"/>
              <a:t>coordinate</a:t>
            </a:r>
            <a:r>
              <a:rPr lang="nb-NO" dirty="0"/>
              <a:t> </a:t>
            </a:r>
            <a:r>
              <a:rPr lang="nb-NO" dirty="0" err="1"/>
              <a:t>geodetic</a:t>
            </a:r>
            <a:r>
              <a:rPr lang="nb-NO" dirty="0"/>
              <a:t> </a:t>
            </a:r>
            <a:r>
              <a:rPr lang="nb-NO" dirty="0" err="1"/>
              <a:t>observations</a:t>
            </a:r>
            <a:r>
              <a:rPr lang="nb-NO" dirty="0"/>
              <a:t> and </a:t>
            </a:r>
            <a:r>
              <a:rPr lang="nb-NO" dirty="0" err="1"/>
              <a:t>create</a:t>
            </a:r>
            <a:r>
              <a:rPr lang="nb-NO" dirty="0"/>
              <a:t> </a:t>
            </a:r>
            <a:r>
              <a:rPr lang="nb-NO" dirty="0" err="1"/>
              <a:t>the</a:t>
            </a:r>
            <a:r>
              <a:rPr lang="nb-NO" dirty="0"/>
              <a:t> spatial </a:t>
            </a:r>
            <a:r>
              <a:rPr lang="nb-NO" dirty="0" err="1"/>
              <a:t>reference</a:t>
            </a:r>
            <a:r>
              <a:rPr lang="nb-NO" dirty="0"/>
              <a:t> </a:t>
            </a:r>
            <a:r>
              <a:rPr lang="nb-NO" dirty="0" err="1"/>
              <a:t>products</a:t>
            </a:r>
            <a:r>
              <a:rPr lang="nb-NO" dirty="0"/>
              <a:t> (ITRF, </a:t>
            </a:r>
            <a:r>
              <a:rPr lang="nb-NO" dirty="0" err="1"/>
              <a:t>EOPs</a:t>
            </a:r>
            <a:r>
              <a:rPr lang="nb-NO" dirty="0"/>
              <a:t>, Gravity Field, ...)</a:t>
            </a:r>
            <a:endParaRPr lang="de-DE" dirty="0"/>
          </a:p>
        </p:txBody>
      </p:sp>
      <p:sp>
        <p:nvSpPr>
          <p:cNvPr id="4" name="Foliennummernplatzhalter 3"/>
          <p:cNvSpPr>
            <a:spLocks noGrp="1"/>
          </p:cNvSpPr>
          <p:nvPr>
            <p:ph type="sldNum" sz="quarter" idx="5"/>
          </p:nvPr>
        </p:nvSpPr>
        <p:spPr/>
        <p:txBody>
          <a:bodyPr/>
          <a:lstStyle/>
          <a:p>
            <a:fld id="{234F406D-BA7D-4BAA-B694-1869FEC990AB}" type="slidenum">
              <a:rPr lang="de-DE" smtClean="0"/>
              <a:t>17</a:t>
            </a:fld>
            <a:endParaRPr lang="de-DE"/>
          </a:p>
        </p:txBody>
      </p:sp>
    </p:spTree>
    <p:extLst>
      <p:ext uri="{BB962C8B-B14F-4D97-AF65-F5344CB8AC3E}">
        <p14:creationId xmlns:p14="http://schemas.microsoft.com/office/powerpoint/2010/main" val="58826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nb-NO" dirty="0"/>
              <a:t>Under </a:t>
            </a:r>
            <a:r>
              <a:rPr lang="nb-NO" dirty="0" err="1"/>
              <a:t>the</a:t>
            </a:r>
            <a:r>
              <a:rPr lang="nb-NO" dirty="0"/>
              <a:t> </a:t>
            </a:r>
            <a:r>
              <a:rPr lang="nb-NO" dirty="0" err="1"/>
              <a:t>umbrella</a:t>
            </a:r>
            <a:r>
              <a:rPr lang="nb-NO" dirty="0"/>
              <a:t> </a:t>
            </a:r>
            <a:r>
              <a:rPr lang="nb-NO" dirty="0" err="1"/>
              <a:t>of</a:t>
            </a:r>
            <a:r>
              <a:rPr lang="nb-NO" dirty="0"/>
              <a:t> </a:t>
            </a:r>
            <a:r>
              <a:rPr lang="nb-NO" dirty="0" err="1"/>
              <a:t>the</a:t>
            </a:r>
            <a:r>
              <a:rPr lang="nb-NO" dirty="0"/>
              <a:t> IAG </a:t>
            </a:r>
            <a:r>
              <a:rPr lang="nb-NO" dirty="0" err="1"/>
              <a:t>international</a:t>
            </a:r>
            <a:r>
              <a:rPr lang="nb-NO" dirty="0"/>
              <a:t> services have </a:t>
            </a:r>
            <a:r>
              <a:rPr lang="nb-NO" dirty="0" err="1"/>
              <a:t>been</a:t>
            </a:r>
            <a:r>
              <a:rPr lang="nb-NO" dirty="0"/>
              <a:t> </a:t>
            </a:r>
            <a:r>
              <a:rPr lang="nb-NO" dirty="0" err="1"/>
              <a:t>established</a:t>
            </a:r>
            <a:r>
              <a:rPr lang="nb-NO" dirty="0"/>
              <a:t>, </a:t>
            </a:r>
            <a:r>
              <a:rPr lang="nb-NO" dirty="0" err="1"/>
              <a:t>which</a:t>
            </a:r>
            <a:r>
              <a:rPr lang="nb-NO" dirty="0"/>
              <a:t> </a:t>
            </a:r>
            <a:r>
              <a:rPr lang="nb-NO" dirty="0" err="1"/>
              <a:t>coordinate</a:t>
            </a:r>
            <a:r>
              <a:rPr lang="nb-NO" dirty="0"/>
              <a:t> </a:t>
            </a:r>
            <a:r>
              <a:rPr lang="nb-NO" dirty="0" err="1"/>
              <a:t>geodetic</a:t>
            </a:r>
            <a:r>
              <a:rPr lang="nb-NO" dirty="0"/>
              <a:t> </a:t>
            </a:r>
            <a:r>
              <a:rPr lang="nb-NO" dirty="0" err="1"/>
              <a:t>observations</a:t>
            </a:r>
            <a:r>
              <a:rPr lang="nb-NO" dirty="0"/>
              <a:t> and </a:t>
            </a:r>
            <a:r>
              <a:rPr lang="nb-NO" dirty="0" err="1"/>
              <a:t>create</a:t>
            </a:r>
            <a:r>
              <a:rPr lang="nb-NO" dirty="0"/>
              <a:t> </a:t>
            </a:r>
            <a:r>
              <a:rPr lang="nb-NO" dirty="0" err="1"/>
              <a:t>the</a:t>
            </a:r>
            <a:r>
              <a:rPr lang="nb-NO" dirty="0"/>
              <a:t> spatial </a:t>
            </a:r>
            <a:r>
              <a:rPr lang="nb-NO" dirty="0" err="1"/>
              <a:t>reference</a:t>
            </a:r>
            <a:r>
              <a:rPr lang="nb-NO" dirty="0"/>
              <a:t> </a:t>
            </a:r>
            <a:r>
              <a:rPr lang="nb-NO" dirty="0" err="1"/>
              <a:t>products</a:t>
            </a:r>
            <a:r>
              <a:rPr lang="nb-NO" dirty="0"/>
              <a:t> (ITRF, </a:t>
            </a:r>
            <a:r>
              <a:rPr lang="nb-NO" dirty="0" err="1"/>
              <a:t>EOPs</a:t>
            </a:r>
            <a:r>
              <a:rPr lang="nb-NO" dirty="0"/>
              <a:t>, Gravity Field, ...)</a:t>
            </a:r>
            <a:endParaRPr lang="de-DE" dirty="0"/>
          </a:p>
        </p:txBody>
      </p:sp>
      <p:sp>
        <p:nvSpPr>
          <p:cNvPr id="4" name="Foliennummernplatzhalter 3"/>
          <p:cNvSpPr>
            <a:spLocks noGrp="1"/>
          </p:cNvSpPr>
          <p:nvPr>
            <p:ph type="sldNum" sz="quarter" idx="5"/>
          </p:nvPr>
        </p:nvSpPr>
        <p:spPr/>
        <p:txBody>
          <a:bodyPr/>
          <a:lstStyle/>
          <a:p>
            <a:fld id="{234F406D-BA7D-4BAA-B694-1869FEC990AB}" type="slidenum">
              <a:rPr lang="de-DE" smtClean="0"/>
              <a:t>18</a:t>
            </a:fld>
            <a:endParaRPr lang="de-DE"/>
          </a:p>
        </p:txBody>
      </p:sp>
    </p:spTree>
    <p:extLst>
      <p:ext uri="{BB962C8B-B14F-4D97-AF65-F5344CB8AC3E}">
        <p14:creationId xmlns:p14="http://schemas.microsoft.com/office/powerpoint/2010/main" val="265540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FD636-7B3D-B243-B98D-34319078F86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90219A0-A190-687E-D282-3BACAC2D8C8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CCD49BF-13D2-44EC-62F9-57B5DE609CC8}"/>
              </a:ext>
            </a:extLst>
          </p:cNvPr>
          <p:cNvSpPr>
            <a:spLocks noGrp="1"/>
          </p:cNvSpPr>
          <p:nvPr>
            <p:ph type="body" idx="1"/>
          </p:nvPr>
        </p:nvSpPr>
        <p:spPr/>
        <p:txBody>
          <a:bodyPr/>
          <a:lstStyle/>
          <a:p>
            <a:r>
              <a:rPr lang="nb-NO" dirty="0"/>
              <a:t>Under </a:t>
            </a:r>
            <a:r>
              <a:rPr lang="nb-NO" dirty="0" err="1"/>
              <a:t>the</a:t>
            </a:r>
            <a:r>
              <a:rPr lang="nb-NO" dirty="0"/>
              <a:t> </a:t>
            </a:r>
            <a:r>
              <a:rPr lang="nb-NO" dirty="0" err="1"/>
              <a:t>umbrella</a:t>
            </a:r>
            <a:r>
              <a:rPr lang="nb-NO" dirty="0"/>
              <a:t> </a:t>
            </a:r>
            <a:r>
              <a:rPr lang="nb-NO" dirty="0" err="1"/>
              <a:t>of</a:t>
            </a:r>
            <a:r>
              <a:rPr lang="nb-NO" dirty="0"/>
              <a:t> </a:t>
            </a:r>
            <a:r>
              <a:rPr lang="nb-NO" dirty="0" err="1"/>
              <a:t>the</a:t>
            </a:r>
            <a:r>
              <a:rPr lang="nb-NO" dirty="0"/>
              <a:t> IAG </a:t>
            </a:r>
            <a:r>
              <a:rPr lang="nb-NO" dirty="0" err="1"/>
              <a:t>international</a:t>
            </a:r>
            <a:r>
              <a:rPr lang="nb-NO" dirty="0"/>
              <a:t> services have </a:t>
            </a:r>
            <a:r>
              <a:rPr lang="nb-NO" dirty="0" err="1"/>
              <a:t>been</a:t>
            </a:r>
            <a:r>
              <a:rPr lang="nb-NO" dirty="0"/>
              <a:t> </a:t>
            </a:r>
            <a:r>
              <a:rPr lang="nb-NO" dirty="0" err="1"/>
              <a:t>established</a:t>
            </a:r>
            <a:r>
              <a:rPr lang="nb-NO" dirty="0"/>
              <a:t>, </a:t>
            </a:r>
            <a:r>
              <a:rPr lang="nb-NO" dirty="0" err="1"/>
              <a:t>which</a:t>
            </a:r>
            <a:r>
              <a:rPr lang="nb-NO" dirty="0"/>
              <a:t> </a:t>
            </a:r>
            <a:r>
              <a:rPr lang="nb-NO" dirty="0" err="1"/>
              <a:t>coordinate</a:t>
            </a:r>
            <a:r>
              <a:rPr lang="nb-NO" dirty="0"/>
              <a:t> </a:t>
            </a:r>
            <a:r>
              <a:rPr lang="nb-NO" dirty="0" err="1"/>
              <a:t>geodetic</a:t>
            </a:r>
            <a:r>
              <a:rPr lang="nb-NO" dirty="0"/>
              <a:t> </a:t>
            </a:r>
            <a:r>
              <a:rPr lang="nb-NO" dirty="0" err="1"/>
              <a:t>observations</a:t>
            </a:r>
            <a:r>
              <a:rPr lang="nb-NO" dirty="0"/>
              <a:t> and </a:t>
            </a:r>
            <a:r>
              <a:rPr lang="nb-NO" dirty="0" err="1"/>
              <a:t>create</a:t>
            </a:r>
            <a:r>
              <a:rPr lang="nb-NO" dirty="0"/>
              <a:t> </a:t>
            </a:r>
            <a:r>
              <a:rPr lang="nb-NO" dirty="0" err="1"/>
              <a:t>the</a:t>
            </a:r>
            <a:r>
              <a:rPr lang="nb-NO" dirty="0"/>
              <a:t> spatial </a:t>
            </a:r>
            <a:r>
              <a:rPr lang="nb-NO" dirty="0" err="1"/>
              <a:t>reference</a:t>
            </a:r>
            <a:r>
              <a:rPr lang="nb-NO" dirty="0"/>
              <a:t> </a:t>
            </a:r>
            <a:r>
              <a:rPr lang="nb-NO" dirty="0" err="1"/>
              <a:t>products</a:t>
            </a:r>
            <a:r>
              <a:rPr lang="nb-NO" dirty="0"/>
              <a:t> (ITRF, </a:t>
            </a:r>
            <a:r>
              <a:rPr lang="nb-NO" dirty="0" err="1"/>
              <a:t>EOPs</a:t>
            </a:r>
            <a:r>
              <a:rPr lang="nb-NO" dirty="0"/>
              <a:t>, Gravity Field, ...)</a:t>
            </a:r>
            <a:endParaRPr lang="de-DE" dirty="0"/>
          </a:p>
        </p:txBody>
      </p:sp>
      <p:sp>
        <p:nvSpPr>
          <p:cNvPr id="4" name="Foliennummernplatzhalter 3">
            <a:extLst>
              <a:ext uri="{FF2B5EF4-FFF2-40B4-BE49-F238E27FC236}">
                <a16:creationId xmlns:a16="http://schemas.microsoft.com/office/drawing/2014/main" id="{F8A3193E-8939-BD54-D559-B3220EFD109A}"/>
              </a:ext>
            </a:extLst>
          </p:cNvPr>
          <p:cNvSpPr>
            <a:spLocks noGrp="1"/>
          </p:cNvSpPr>
          <p:nvPr>
            <p:ph type="sldNum" sz="quarter" idx="5"/>
          </p:nvPr>
        </p:nvSpPr>
        <p:spPr/>
        <p:txBody>
          <a:bodyPr/>
          <a:lstStyle/>
          <a:p>
            <a:fld id="{234F406D-BA7D-4BAA-B694-1869FEC990AB}" type="slidenum">
              <a:rPr lang="de-DE" smtClean="0"/>
              <a:t>19</a:t>
            </a:fld>
            <a:endParaRPr lang="de-DE"/>
          </a:p>
        </p:txBody>
      </p:sp>
    </p:spTree>
    <p:extLst>
      <p:ext uri="{BB962C8B-B14F-4D97-AF65-F5344CB8AC3E}">
        <p14:creationId xmlns:p14="http://schemas.microsoft.com/office/powerpoint/2010/main" val="197495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AB8741B5-FD1D-47AC-B76E-390D5EE3BB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a:extLst>
              <a:ext uri="{FF2B5EF4-FFF2-40B4-BE49-F238E27FC236}">
                <a16:creationId xmlns:a16="http://schemas.microsoft.com/office/drawing/2014/main" id="{59979FD2-1080-4738-9E42-D056F4D90C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dirty="0"/>
          </a:p>
        </p:txBody>
      </p:sp>
      <p:sp>
        <p:nvSpPr>
          <p:cNvPr id="22532" name="Foliennummernplatzhalter 3">
            <a:extLst>
              <a:ext uri="{FF2B5EF4-FFF2-40B4-BE49-F238E27FC236}">
                <a16:creationId xmlns:a16="http://schemas.microsoft.com/office/drawing/2014/main" id="{C2379EDB-C145-4F91-BE24-07B2130B77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587990-52DF-4ECD-ABD5-C628A1C6F164}" type="slidenum">
              <a:rPr lang="de-DE" altLang="de-DE">
                <a:latin typeface="BundesSans Office" panose="020B0002030500000203" pitchFamily="34" charset="0"/>
              </a:rPr>
              <a:pPr fontAlgn="base">
                <a:spcBef>
                  <a:spcPct val="0"/>
                </a:spcBef>
                <a:spcAft>
                  <a:spcPct val="0"/>
                </a:spcAft>
              </a:pPr>
              <a:t>23</a:t>
            </a:fld>
            <a:endParaRPr lang="de-DE" altLang="de-DE">
              <a:latin typeface="BundesSans Office" panose="020B0002030500000203"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a:extLst>
              <a:ext uri="{FF2B5EF4-FFF2-40B4-BE49-F238E27FC236}">
                <a16:creationId xmlns:a16="http://schemas.microsoft.com/office/drawing/2014/main" id="{5632F8C3-91C7-46F1-ABBF-94A6C12373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a:extLst>
              <a:ext uri="{FF2B5EF4-FFF2-40B4-BE49-F238E27FC236}">
                <a16:creationId xmlns:a16="http://schemas.microsoft.com/office/drawing/2014/main" id="{E16EBDE4-D53A-408E-B4ED-011F8AE1F5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dirty="0"/>
          </a:p>
        </p:txBody>
      </p:sp>
      <p:sp>
        <p:nvSpPr>
          <p:cNvPr id="28676" name="Foliennummernplatzhalter 3">
            <a:extLst>
              <a:ext uri="{FF2B5EF4-FFF2-40B4-BE49-F238E27FC236}">
                <a16:creationId xmlns:a16="http://schemas.microsoft.com/office/drawing/2014/main" id="{FEF4DA69-0150-40B3-B585-07A106BF8E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5C6ECEE-3A79-4FF6-8045-6E9194A0653E}" type="slidenum">
              <a:rPr lang="de-DE" altLang="de-DE">
                <a:latin typeface="BundesSans Office" panose="020B0002030500000203" pitchFamily="34" charset="0"/>
              </a:rPr>
              <a:pPr fontAlgn="base">
                <a:spcBef>
                  <a:spcPct val="0"/>
                </a:spcBef>
                <a:spcAft>
                  <a:spcPct val="0"/>
                </a:spcAft>
              </a:pPr>
              <a:t>24</a:t>
            </a:fld>
            <a:endParaRPr lang="de-DE" altLang="de-DE">
              <a:latin typeface="BundesSans Office" panose="020B0002030500000203"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med 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6290268" y="1122363"/>
            <a:ext cx="5717512" cy="2387600"/>
          </a:xfrm>
        </p:spPr>
        <p:txBody>
          <a:bodyPr anchor="b">
            <a:normAutofit/>
          </a:bodyPr>
          <a:lstStyle>
            <a:lvl1pPr algn="ctr">
              <a:defRPr sz="5400">
                <a:solidFill>
                  <a:srgbClr val="006699"/>
                </a:solidFill>
                <a:latin typeface="Trebuchet MS" panose="020B0603020202020204" pitchFamily="34"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Undertittel 2"/>
          <p:cNvSpPr>
            <a:spLocks noGrp="1"/>
          </p:cNvSpPr>
          <p:nvPr>
            <p:ph type="subTitle" idx="1" hasCustomPrompt="1"/>
          </p:nvPr>
        </p:nvSpPr>
        <p:spPr>
          <a:xfrm>
            <a:off x="6290268" y="3661723"/>
            <a:ext cx="5717512"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edit</a:t>
            </a:r>
            <a:r>
              <a:rPr lang="nb-NO" dirty="0"/>
              <a:t> </a:t>
            </a:r>
            <a:r>
              <a:rPr lang="nb-NO" dirty="0" err="1"/>
              <a:t>subtitle</a:t>
            </a:r>
            <a:endParaRPr lang="nb-NO" dirty="0"/>
          </a:p>
        </p:txBody>
      </p:sp>
      <p:sp>
        <p:nvSpPr>
          <p:cNvPr id="5" name="Plassholder for bilde 4"/>
          <p:cNvSpPr>
            <a:spLocks noGrp="1"/>
          </p:cNvSpPr>
          <p:nvPr>
            <p:ph type="pic" sz="quarter" idx="10"/>
          </p:nvPr>
        </p:nvSpPr>
        <p:spPr>
          <a:xfrm>
            <a:off x="7317" y="0"/>
            <a:ext cx="6096000" cy="6858000"/>
          </a:xfrm>
        </p:spPr>
        <p:txBody>
          <a:bodyPr/>
          <a:lstStyle/>
          <a:p>
            <a:r>
              <a:rPr lang="de-DE"/>
              <a:t>Bild durch Klicken auf Symbol hinzufügen</a:t>
            </a:r>
            <a:endParaRPr lang="nb-NO" dirty="0"/>
          </a:p>
        </p:txBody>
      </p:sp>
      <p:pic>
        <p:nvPicPr>
          <p:cNvPr id="12" name="Picture 2" descr="A logo with a globe and a logo in the middle of a laurel wreath&#10;&#10;Description automatically generated">
            <a:extLst>
              <a:ext uri="{FF2B5EF4-FFF2-40B4-BE49-F238E27FC236}">
                <a16:creationId xmlns:a16="http://schemas.microsoft.com/office/drawing/2014/main" id="{639D0EA8-7668-5797-521B-06F448AB56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357" y="5420681"/>
            <a:ext cx="1605667" cy="1243781"/>
          </a:xfrm>
          <a:prstGeom prst="rect">
            <a:avLst/>
          </a:prstGeom>
          <a:ln>
            <a:noFill/>
          </a:ln>
        </p:spPr>
      </p:pic>
      <p:sp>
        <p:nvSpPr>
          <p:cNvPr id="13" name="TextBox 1">
            <a:extLst>
              <a:ext uri="{FF2B5EF4-FFF2-40B4-BE49-F238E27FC236}">
                <a16:creationId xmlns:a16="http://schemas.microsoft.com/office/drawing/2014/main" id="{1559BAD9-8D04-4E1E-FAC3-F9761A85E1AA}"/>
              </a:ext>
            </a:extLst>
          </p:cNvPr>
          <p:cNvSpPr txBox="1"/>
          <p:nvPr/>
        </p:nvSpPr>
        <p:spPr>
          <a:xfrm>
            <a:off x="9055291" y="5627074"/>
            <a:ext cx="3129392" cy="830997"/>
          </a:xfrm>
          <a:prstGeom prst="rect">
            <a:avLst/>
          </a:prstGeom>
          <a:noFill/>
          <a:ln>
            <a:noFill/>
          </a:ln>
        </p:spPr>
        <p:txBody>
          <a:bodyPr wrap="square" rtlCol="0">
            <a:spAutoFit/>
          </a:bodyPr>
          <a:lstStyle/>
          <a:p>
            <a:r>
              <a:rPr lang="en-AU" sz="1600" b="1" dirty="0">
                <a:ln>
                  <a:solidFill>
                    <a:srgbClr val="2693B8"/>
                  </a:solidFill>
                </a:ln>
                <a:solidFill>
                  <a:srgbClr val="2693B8"/>
                </a:solidFill>
                <a:latin typeface="Arial" panose="020B0604020202020204" pitchFamily="34" charset="0"/>
              </a:rPr>
              <a:t>United Nations</a:t>
            </a:r>
          </a:p>
          <a:p>
            <a:r>
              <a:rPr lang="en-AU" sz="1600" b="1" dirty="0">
                <a:ln>
                  <a:solidFill>
                    <a:srgbClr val="2693B8"/>
                  </a:solidFill>
                </a:ln>
                <a:solidFill>
                  <a:srgbClr val="2693B8"/>
                </a:solidFill>
                <a:latin typeface="Arial" panose="020B0604020202020204" pitchFamily="34" charset="0"/>
              </a:rPr>
              <a:t>Global Geodetic </a:t>
            </a:r>
          </a:p>
          <a:p>
            <a:r>
              <a:rPr lang="en-AU" sz="1600" b="1" dirty="0">
                <a:ln>
                  <a:solidFill>
                    <a:srgbClr val="2693B8"/>
                  </a:solidFill>
                </a:ln>
                <a:solidFill>
                  <a:srgbClr val="2693B8"/>
                </a:solidFill>
                <a:latin typeface="Arial" panose="020B0604020202020204" pitchFamily="34" charset="0"/>
              </a:rPr>
              <a:t>Centre of Excellence</a:t>
            </a:r>
            <a:endParaRPr lang="en-AU" sz="3600" b="1" dirty="0">
              <a:ln>
                <a:solidFill>
                  <a:srgbClr val="2693B8"/>
                </a:solidFill>
              </a:ln>
              <a:solidFill>
                <a:srgbClr val="2693B8"/>
              </a:solidFill>
              <a:latin typeface="Arial" panose="020B0604020202020204" pitchFamily="34" charset="0"/>
            </a:endParaRPr>
          </a:p>
        </p:txBody>
      </p:sp>
    </p:spTree>
    <p:extLst>
      <p:ext uri="{BB962C8B-B14F-4D97-AF65-F5344CB8AC3E}">
        <p14:creationId xmlns:p14="http://schemas.microsoft.com/office/powerpoint/2010/main" val="3913589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6" name="TekstSylinder 5"/>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7C7CC882-8597-DD89-CB72-F3F21BF8D6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47780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ort bilde">
    <p:spTree>
      <p:nvGrpSpPr>
        <p:cNvPr id="1" name=""/>
        <p:cNvGrpSpPr/>
        <p:nvPr/>
      </p:nvGrpSpPr>
      <p:grpSpPr>
        <a:xfrm>
          <a:off x="0" y="0"/>
          <a:ext cx="0" cy="0"/>
          <a:chOff x="0" y="0"/>
          <a:chExt cx="0" cy="0"/>
        </a:xfrm>
      </p:grpSpPr>
      <p:sp>
        <p:nvSpPr>
          <p:cNvPr id="17" name="Plassholder for bilde 16"/>
          <p:cNvSpPr>
            <a:spLocks noGrp="1"/>
          </p:cNvSpPr>
          <p:nvPr>
            <p:ph type="pic" sz="quarter" idx="10" hasCustomPrompt="1"/>
          </p:nvPr>
        </p:nvSpPr>
        <p:spPr>
          <a:xfrm>
            <a:off x="838200" y="365125"/>
            <a:ext cx="10515600" cy="5494338"/>
          </a:xfrm>
        </p:spPr>
        <p:txBody>
          <a:bodyPr/>
          <a:lstStyle>
            <a:lvl1pPr>
              <a:defRPr/>
            </a:lvl1pPr>
          </a:lstStyle>
          <a:p>
            <a:r>
              <a:rPr lang="nb-NO" dirty="0" err="1"/>
              <a:t>Click</a:t>
            </a:r>
            <a:r>
              <a:rPr lang="nb-NO" dirty="0"/>
              <a:t> </a:t>
            </a:r>
            <a:r>
              <a:rPr lang="nb-NO" dirty="0" err="1"/>
              <a:t>icon</a:t>
            </a:r>
            <a:r>
              <a:rPr lang="nb-NO" dirty="0"/>
              <a:t> to </a:t>
            </a:r>
            <a:r>
              <a:rPr lang="nb-NO" dirty="0" err="1"/>
              <a:t>add</a:t>
            </a:r>
            <a:r>
              <a:rPr lang="nb-NO" dirty="0"/>
              <a:t> image</a:t>
            </a:r>
          </a:p>
        </p:txBody>
      </p:sp>
      <p:sp>
        <p:nvSpPr>
          <p:cNvPr id="11" name="TekstSylinder 10"/>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pic>
        <p:nvPicPr>
          <p:cNvPr id="2" name="Picture 2" descr="A logo with a globe and a logo in the middle of a laurel wreath&#10;&#10;Description automatically generated">
            <a:extLst>
              <a:ext uri="{FF2B5EF4-FFF2-40B4-BE49-F238E27FC236}">
                <a16:creationId xmlns:a16="http://schemas.microsoft.com/office/drawing/2014/main" id="{CD771D72-52F9-60CD-5C45-525133E53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70070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457200"/>
            <a:ext cx="3932237" cy="1600200"/>
          </a:xfrm>
        </p:spPr>
        <p:txBody>
          <a:bodyPr anchor="b"/>
          <a:lstStyle>
            <a:lvl1pPr>
              <a:defRPr sz="3200">
                <a:latin typeface="+mj-lt"/>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innhold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8" name="TekstSylinder 7"/>
          <p:cNvSpPr txBox="1"/>
          <p:nvPr/>
        </p:nvSpPr>
        <p:spPr>
          <a:xfrm>
            <a:off x="838201" y="6382921"/>
            <a:ext cx="3676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a:p>
            <a:endParaRPr lang="nb-NO" sz="1600" dirty="0">
              <a:latin typeface="Arial" panose="020B0604020202020204" pitchFamily="34" charset="0"/>
              <a:cs typeface="Arial" panose="020B0604020202020204" pitchFamily="34" charset="0"/>
            </a:endParaRP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71BA29D1-2FF8-E91C-D155-07033B7AC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082728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3" name="Plassholder for bilde 2"/>
          <p:cNvSpPr>
            <a:spLocks noGrp="1"/>
          </p:cNvSpPr>
          <p:nvPr>
            <p:ph type="pic" idx="1" hasCustomPrompt="1"/>
          </p:nvPr>
        </p:nvSpPr>
        <p:spPr>
          <a:xfrm>
            <a:off x="5246250" y="1187133"/>
            <a:ext cx="6172200" cy="4681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err="1"/>
              <a:t>Click</a:t>
            </a:r>
            <a:r>
              <a:rPr lang="nb-NO" dirty="0"/>
              <a:t> </a:t>
            </a:r>
            <a:r>
              <a:rPr lang="nb-NO" dirty="0" err="1"/>
              <a:t>icon</a:t>
            </a:r>
            <a:r>
              <a:rPr lang="nb-NO" dirty="0"/>
              <a:t> to </a:t>
            </a:r>
            <a:r>
              <a:rPr lang="nb-NO" dirty="0" err="1"/>
              <a:t>add</a:t>
            </a:r>
            <a:r>
              <a:rPr lang="nb-NO" dirty="0"/>
              <a:t> image</a:t>
            </a:r>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8" name="TekstSylinder 7"/>
          <p:cNvSpPr txBox="1"/>
          <p:nvPr/>
        </p:nvSpPr>
        <p:spPr>
          <a:xfrm>
            <a:off x="838201" y="6382921"/>
            <a:ext cx="3676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a:p>
            <a:endParaRPr lang="nb-NO" sz="1600" dirty="0">
              <a:latin typeface="Arial" panose="020B0604020202020204" pitchFamily="34" charset="0"/>
              <a:cs typeface="Arial" panose="020B0604020202020204" pitchFamily="34" charset="0"/>
            </a:endParaRP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6AA7E8EC-8CC4-39C7-C40A-093BDB17AC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
        <p:nvSpPr>
          <p:cNvPr id="10" name="Tittel 9">
            <a:extLst>
              <a:ext uri="{FF2B5EF4-FFF2-40B4-BE49-F238E27FC236}">
                <a16:creationId xmlns:a16="http://schemas.microsoft.com/office/drawing/2014/main" id="{CED7B408-E1DE-2D78-5770-B16F6A473F89}"/>
              </a:ext>
            </a:extLst>
          </p:cNvPr>
          <p:cNvSpPr>
            <a:spLocks noGrp="1"/>
          </p:cNvSpPr>
          <p:nvPr>
            <p:ph type="title" hasCustomPrompt="1"/>
          </p:nvPr>
        </p:nvSpPr>
        <p:spPr/>
        <p:txBody>
          <a:bodyPr/>
          <a:lstStyle>
            <a:lvl1pPr>
              <a:defRPr/>
            </a:lvl1pPr>
          </a:lstStyle>
          <a:p>
            <a:r>
              <a:rPr lang="nb-NO" dirty="0" err="1"/>
              <a:t>Click</a:t>
            </a:r>
            <a:r>
              <a:rPr lang="nb-NO" dirty="0"/>
              <a:t> to </a:t>
            </a:r>
            <a:r>
              <a:rPr lang="nb-NO" dirty="0" err="1"/>
              <a:t>edit</a:t>
            </a:r>
            <a:r>
              <a:rPr lang="nb-NO" dirty="0"/>
              <a:t> </a:t>
            </a:r>
            <a:r>
              <a:rPr lang="nb-NO" dirty="0" err="1"/>
              <a:t>text</a:t>
            </a:r>
            <a:endParaRPr lang="en-GB" dirty="0"/>
          </a:p>
        </p:txBody>
      </p:sp>
    </p:spTree>
    <p:extLst>
      <p:ext uri="{BB962C8B-B14F-4D97-AF65-F5344CB8AC3E}">
        <p14:creationId xmlns:p14="http://schemas.microsoft.com/office/powerpoint/2010/main" val="306380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st slide template">
    <p:spTree>
      <p:nvGrpSpPr>
        <p:cNvPr id="1" name=""/>
        <p:cNvGrpSpPr/>
        <p:nvPr/>
      </p:nvGrpSpPr>
      <p:grpSpPr>
        <a:xfrm>
          <a:off x="0" y="0"/>
          <a:ext cx="0" cy="0"/>
          <a:chOff x="0" y="0"/>
          <a:chExt cx="0" cy="0"/>
        </a:xfrm>
      </p:grpSpPr>
      <p:pic>
        <p:nvPicPr>
          <p:cNvPr id="8" name="Picture 2" descr="A logo with a globe and a logo in the middle of a laurel wreath&#10;&#10;Description automatically generated">
            <a:extLst>
              <a:ext uri="{FF2B5EF4-FFF2-40B4-BE49-F238E27FC236}">
                <a16:creationId xmlns:a16="http://schemas.microsoft.com/office/drawing/2014/main" id="{69E3419A-9D21-F8E7-D277-5BB6DA55B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136" y="662940"/>
            <a:ext cx="7141728" cy="5532120"/>
          </a:xfrm>
          <a:prstGeom prst="rect">
            <a:avLst/>
          </a:prstGeom>
        </p:spPr>
      </p:pic>
      <p:sp>
        <p:nvSpPr>
          <p:cNvPr id="3" name="Plassholder for innhold 2">
            <a:extLst>
              <a:ext uri="{FF2B5EF4-FFF2-40B4-BE49-F238E27FC236}">
                <a16:creationId xmlns:a16="http://schemas.microsoft.com/office/drawing/2014/main" id="{3F07A731-4C60-A56F-AFF3-B7687E5BEFC3}"/>
              </a:ext>
            </a:extLst>
          </p:cNvPr>
          <p:cNvSpPr>
            <a:spLocks noGrp="1"/>
          </p:cNvSpPr>
          <p:nvPr>
            <p:ph sz="quarter" idx="10"/>
          </p:nvPr>
        </p:nvSpPr>
        <p:spPr>
          <a:xfrm>
            <a:off x="2343150" y="466725"/>
            <a:ext cx="7639050" cy="59817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3541088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edie">
    <p:bg>
      <p:bgRef idx="1001">
        <a:schemeClr val="bg2"/>
      </p:bgRef>
    </p:bg>
    <p:spTree>
      <p:nvGrpSpPr>
        <p:cNvPr id="1" name=""/>
        <p:cNvGrpSpPr/>
        <p:nvPr/>
      </p:nvGrpSpPr>
      <p:grpSpPr>
        <a:xfrm>
          <a:off x="0" y="0"/>
          <a:ext cx="0" cy="0"/>
          <a:chOff x="0" y="0"/>
          <a:chExt cx="0" cy="0"/>
        </a:xfrm>
      </p:grpSpPr>
      <p:sp>
        <p:nvSpPr>
          <p:cNvPr id="9" name="Plassholder for media 8"/>
          <p:cNvSpPr>
            <a:spLocks noGrp="1"/>
          </p:cNvSpPr>
          <p:nvPr>
            <p:ph type="media" sz="quarter" idx="10"/>
          </p:nvPr>
        </p:nvSpPr>
        <p:spPr>
          <a:xfrm>
            <a:off x="0" y="0"/>
            <a:ext cx="12192000" cy="6858000"/>
          </a:xfrm>
        </p:spPr>
        <p:txBody>
          <a:bodyPr/>
          <a:lstStyle/>
          <a:p>
            <a:r>
              <a:rPr lang="de-DE"/>
              <a:t>Mediaclip durch Klicken auf Symbol hinzufügen</a:t>
            </a:r>
            <a:endParaRPr lang="nb-NO"/>
          </a:p>
        </p:txBody>
      </p:sp>
    </p:spTree>
    <p:extLst>
      <p:ext uri="{BB962C8B-B14F-4D97-AF65-F5344CB8AC3E}">
        <p14:creationId xmlns:p14="http://schemas.microsoft.com/office/powerpoint/2010/main" val="311460176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st slide v2 with SDG icon 17">
    <p:spTree>
      <p:nvGrpSpPr>
        <p:cNvPr id="1" name=""/>
        <p:cNvGrpSpPr/>
        <p:nvPr/>
      </p:nvGrpSpPr>
      <p:grpSpPr>
        <a:xfrm>
          <a:off x="0" y="0"/>
          <a:ext cx="0" cy="0"/>
          <a:chOff x="0" y="0"/>
          <a:chExt cx="0" cy="0"/>
        </a:xfrm>
      </p:grpSpPr>
      <p:sp>
        <p:nvSpPr>
          <p:cNvPr id="15" name="Plassholder for SmartArt 14">
            <a:extLst>
              <a:ext uri="{FF2B5EF4-FFF2-40B4-BE49-F238E27FC236}">
                <a16:creationId xmlns:a16="http://schemas.microsoft.com/office/drawing/2014/main" id="{3607C380-CFB8-77D1-52C8-A4B0D06CF7D4}"/>
              </a:ext>
            </a:extLst>
          </p:cNvPr>
          <p:cNvSpPr>
            <a:spLocks noGrp="1"/>
          </p:cNvSpPr>
          <p:nvPr>
            <p:ph type="dgm" sz="quarter" idx="14"/>
          </p:nvPr>
        </p:nvSpPr>
        <p:spPr>
          <a:xfrm>
            <a:off x="5991947" y="1983085"/>
            <a:ext cx="208105" cy="2519063"/>
          </a:xfrm>
        </p:spPr>
        <p:txBody>
          <a:bodyPr/>
          <a:lstStyle/>
          <a:p>
            <a:r>
              <a:rPr lang="de-DE"/>
              <a:t>Klicken Sie auf das Symbol, um die SmartArt-Grafik hinzuzufügen</a:t>
            </a:r>
            <a:endParaRPr lang="en-GB" dirty="0"/>
          </a:p>
        </p:txBody>
      </p:sp>
      <p:cxnSp>
        <p:nvCxnSpPr>
          <p:cNvPr id="17" name="Rett linje 16">
            <a:extLst>
              <a:ext uri="{FF2B5EF4-FFF2-40B4-BE49-F238E27FC236}">
                <a16:creationId xmlns:a16="http://schemas.microsoft.com/office/drawing/2014/main" id="{5BE2C23C-D439-CA72-AD52-10DD2260D3B7}"/>
              </a:ext>
            </a:extLst>
          </p:cNvPr>
          <p:cNvCxnSpPr>
            <a:cxnSpLocks/>
            <a:stCxn id="15" idx="0"/>
            <a:endCxn id="15" idx="2"/>
          </p:cNvCxnSpPr>
          <p:nvPr/>
        </p:nvCxnSpPr>
        <p:spPr>
          <a:xfrm>
            <a:off x="6096000" y="1983085"/>
            <a:ext cx="0" cy="251906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Plassholder for innhold 19">
            <a:extLst>
              <a:ext uri="{FF2B5EF4-FFF2-40B4-BE49-F238E27FC236}">
                <a16:creationId xmlns:a16="http://schemas.microsoft.com/office/drawing/2014/main" id="{E0923437-F574-3B81-D4C7-6669DDC040DE}"/>
              </a:ext>
            </a:extLst>
          </p:cNvPr>
          <p:cNvSpPr>
            <a:spLocks noGrp="1"/>
          </p:cNvSpPr>
          <p:nvPr>
            <p:ph sz="quarter" idx="15"/>
          </p:nvPr>
        </p:nvSpPr>
        <p:spPr>
          <a:xfrm>
            <a:off x="3065463" y="1982788"/>
            <a:ext cx="2708275" cy="25193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2" name="Plassholder for innhold 21">
            <a:extLst>
              <a:ext uri="{FF2B5EF4-FFF2-40B4-BE49-F238E27FC236}">
                <a16:creationId xmlns:a16="http://schemas.microsoft.com/office/drawing/2014/main" id="{CA668EA3-3B63-6A7A-D501-59E9320C284E}"/>
              </a:ext>
            </a:extLst>
          </p:cNvPr>
          <p:cNvSpPr>
            <a:spLocks noGrp="1"/>
          </p:cNvSpPr>
          <p:nvPr>
            <p:ph sz="quarter" idx="16"/>
          </p:nvPr>
        </p:nvSpPr>
        <p:spPr>
          <a:xfrm>
            <a:off x="6499949" y="1982788"/>
            <a:ext cx="2384425" cy="25193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23" name="Picture 2" descr="A logo with a globe and a logo in the middle of a laurel wreath&#10;&#10;Description automatically generated">
            <a:extLst>
              <a:ext uri="{FF2B5EF4-FFF2-40B4-BE49-F238E27FC236}">
                <a16:creationId xmlns:a16="http://schemas.microsoft.com/office/drawing/2014/main" id="{5055B45C-2D6A-572E-4272-2AAF08F07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950" y="1739154"/>
            <a:ext cx="3752186" cy="2906516"/>
          </a:xfrm>
          <a:prstGeom prst="rect">
            <a:avLst/>
          </a:prstGeom>
        </p:spPr>
      </p:pic>
      <p:pic>
        <p:nvPicPr>
          <p:cNvPr id="25" name="Bilde 24">
            <a:extLst>
              <a:ext uri="{FF2B5EF4-FFF2-40B4-BE49-F238E27FC236}">
                <a16:creationId xmlns:a16="http://schemas.microsoft.com/office/drawing/2014/main" id="{CBCACED4-7325-84CB-F9E8-CDF97E751BB7}"/>
              </a:ext>
            </a:extLst>
          </p:cNvPr>
          <p:cNvPicPr>
            <a:picLocks noChangeAspect="1"/>
          </p:cNvPicPr>
          <p:nvPr/>
        </p:nvPicPr>
        <p:blipFill>
          <a:blip r:embed="rId3"/>
          <a:stretch>
            <a:fillRect/>
          </a:stretch>
        </p:blipFill>
        <p:spPr>
          <a:xfrm>
            <a:off x="6460556" y="1982788"/>
            <a:ext cx="2519362" cy="2519362"/>
          </a:xfrm>
          <a:prstGeom prst="rect">
            <a:avLst/>
          </a:prstGeom>
        </p:spPr>
      </p:pic>
    </p:spTree>
    <p:extLst>
      <p:ext uri="{BB962C8B-B14F-4D97-AF65-F5344CB8AC3E}">
        <p14:creationId xmlns:p14="http://schemas.microsoft.com/office/powerpoint/2010/main" val="333365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de-DE"/>
              <a:t>Mastertitelformat bearbeiten</a:t>
            </a:r>
            <a:endParaRPr lang="nb-NO" dirty="0"/>
          </a:p>
        </p:txBody>
      </p:sp>
      <p:sp>
        <p:nvSpPr>
          <p:cNvPr id="3" name="Plassholder for loddrett tekst 2"/>
          <p:cNvSpPr>
            <a:spLocks noGrp="1"/>
          </p:cNvSpPr>
          <p:nvPr>
            <p:ph type="body" orient="vert" idx="1"/>
          </p:nvPr>
        </p:nvSpPr>
        <p:spPr>
          <a:xfrm>
            <a:off x="838200" y="1825625"/>
            <a:ext cx="10515600" cy="400490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b-NO"/>
          </a:p>
        </p:txBody>
      </p:sp>
      <p:sp>
        <p:nvSpPr>
          <p:cNvPr id="7" name="TekstSylinder 6"/>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D005687D-8222-7ACA-5A90-FAE65A19A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845904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lvl1pPr>
              <a:defRPr lang="nb-NO" sz="4400" kern="1200" dirty="0" smtClean="0">
                <a:solidFill>
                  <a:srgbClr val="006699"/>
                </a:solidFill>
                <a:latin typeface="+mj-lt"/>
                <a:ea typeface="+mj-ea"/>
                <a:cs typeface="Arial" panose="020B0604020202020204" pitchFamily="34" charset="0"/>
              </a:defRPr>
            </a:lvl1pPr>
          </a:lstStyle>
          <a:p>
            <a:r>
              <a:rPr lang="de-DE"/>
              <a:t>Mastertitelformat bearbeiten</a:t>
            </a:r>
            <a:endParaRPr lang="nb-NO" dirty="0"/>
          </a:p>
        </p:txBody>
      </p:sp>
      <p:sp>
        <p:nvSpPr>
          <p:cNvPr id="3" name="Plassholder for loddrett tekst 2"/>
          <p:cNvSpPr>
            <a:spLocks noGrp="1"/>
          </p:cNvSpPr>
          <p:nvPr>
            <p:ph type="body" orient="vert" idx="1"/>
          </p:nvPr>
        </p:nvSpPr>
        <p:spPr>
          <a:xfrm>
            <a:off x="1081548" y="365125"/>
            <a:ext cx="7490952"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b-NO"/>
          </a:p>
        </p:txBody>
      </p:sp>
      <p:sp>
        <p:nvSpPr>
          <p:cNvPr id="6" name="Plassholder for lysbildenummer 5"/>
          <p:cNvSpPr>
            <a:spLocks noGrp="1"/>
          </p:cNvSpPr>
          <p:nvPr>
            <p:ph type="sldNum" sz="quarter" idx="12"/>
          </p:nvPr>
        </p:nvSpPr>
        <p:spPr>
          <a:xfrm>
            <a:off x="10890066" y="6356350"/>
            <a:ext cx="463733" cy="365125"/>
          </a:xfrm>
        </p:spPr>
        <p:txBody>
          <a:bodyPr/>
          <a:lstStyle/>
          <a:p>
            <a:fld id="{70A91130-2E6E-467B-B855-57E9B3A80903}" type="slidenum">
              <a:rPr lang="de-DE" smtClean="0"/>
              <a:t>‹#›</a:t>
            </a:fld>
            <a:endParaRPr lang="de-DE"/>
          </a:p>
        </p:txBody>
      </p:sp>
      <p:sp>
        <p:nvSpPr>
          <p:cNvPr id="7" name="TekstSylinder 6"/>
          <p:cNvSpPr txBox="1"/>
          <p:nvPr/>
        </p:nvSpPr>
        <p:spPr>
          <a:xfrm rot="5400000">
            <a:off x="-1414742" y="2049424"/>
            <a:ext cx="3676376" cy="307777"/>
          </a:xfrm>
          <a:prstGeom prst="rect">
            <a:avLst/>
          </a:prstGeom>
          <a:noFill/>
        </p:spPr>
        <p:txBody>
          <a:bodyPr wrap="square" rtlCol="0">
            <a:spAutoFit/>
          </a:bodyPr>
          <a:lstStyle/>
          <a:p>
            <a:r>
              <a:rPr lang="nb-NO" sz="1400" baseline="0" dirty="0" err="1">
                <a:solidFill>
                  <a:srgbClr val="006699"/>
                </a:solidFill>
                <a:latin typeface="+mj-lt"/>
                <a:cs typeface="Arial" panose="020B0604020202020204" pitchFamily="34" charset="0"/>
              </a:rPr>
              <a:t>Stronger</a:t>
            </a:r>
            <a:r>
              <a:rPr lang="nb-NO" sz="1400" baseline="0" dirty="0">
                <a:solidFill>
                  <a:srgbClr val="006699"/>
                </a:solidFill>
                <a:latin typeface="+mj-lt"/>
                <a:cs typeface="Arial" panose="020B0604020202020204" pitchFamily="34" charset="0"/>
              </a:rPr>
              <a:t>. </a:t>
            </a:r>
            <a:r>
              <a:rPr lang="nb-NO" sz="1400" baseline="0" dirty="0" err="1">
                <a:solidFill>
                  <a:srgbClr val="006699"/>
                </a:solidFill>
                <a:latin typeface="+mj-lt"/>
                <a:cs typeface="Arial" panose="020B0604020202020204" pitchFamily="34" charset="0"/>
              </a:rPr>
              <a:t>Together</a:t>
            </a:r>
            <a:r>
              <a:rPr lang="nb-NO" sz="1400" baseline="0" dirty="0">
                <a:solidFill>
                  <a:srgbClr val="006699"/>
                </a:solidFill>
                <a:latin typeface="+mj-lt"/>
                <a:cs typeface="Arial" panose="020B0604020202020204" pitchFamily="34" charset="0"/>
              </a:rPr>
              <a:t>.  </a:t>
            </a:r>
            <a:endParaRPr lang="nb-NO" sz="1400" dirty="0">
              <a:solidFill>
                <a:srgbClr val="006699"/>
              </a:solidFill>
              <a:latin typeface="+mj-lt"/>
              <a:cs typeface="Arial" panose="020B0604020202020204" pitchFamily="34" charset="0"/>
            </a:endParaRP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A07ADA9F-D1AD-EE5D-E300-98BEB55654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182" y="5151722"/>
            <a:ext cx="1135083" cy="879257"/>
          </a:xfrm>
          <a:prstGeom prst="rect">
            <a:avLst/>
          </a:prstGeom>
        </p:spPr>
      </p:pic>
    </p:spTree>
    <p:extLst>
      <p:ext uri="{BB962C8B-B14F-4D97-AF65-F5344CB8AC3E}">
        <p14:creationId xmlns:p14="http://schemas.microsoft.com/office/powerpoint/2010/main" val="3533838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5" name="Inhaltsplatzhalter 4"/>
          <p:cNvSpPr>
            <a:spLocks noGrp="1"/>
          </p:cNvSpPr>
          <p:nvPr>
            <p:ph sz="quarter" idx="10"/>
          </p:nvPr>
        </p:nvSpPr>
        <p:spPr>
          <a:xfrm>
            <a:off x="479425" y="1386000"/>
            <a:ext cx="11219812" cy="4464000"/>
          </a:xfrm>
        </p:spPr>
        <p:txBody>
          <a:bodyPr/>
          <a:lstStyle>
            <a:lvl1pPr marL="360000" indent="-360000">
              <a:buFont typeface="+mj-lt"/>
              <a:buAutoNum type="arabicPeriod"/>
              <a:defRPr/>
            </a:lvl1pPr>
            <a:lvl2pPr marL="539750" indent="-360000">
              <a:buFont typeface="+mj-lt"/>
              <a:buAutoNum type="arabicPeriod"/>
              <a:defRPr/>
            </a:lvl2pPr>
            <a:lvl3pPr marL="720000" indent="-360000">
              <a:buFont typeface="+mj-lt"/>
              <a:buAutoNum type="arabicPeriod"/>
              <a:defRPr/>
            </a:lvl3pPr>
            <a:lvl4pPr marL="900000" indent="-360000">
              <a:buFont typeface="+mj-lt"/>
              <a:buAutoNum type="arabicPeriod"/>
              <a:defRPr/>
            </a:lvl4pPr>
            <a:lvl5pPr marL="1080000" indent="-360000">
              <a:buFont typeface="+mj-lt"/>
              <a:buAutoNum type="arabicPeriod"/>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02988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uten 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1122363"/>
            <a:ext cx="9144000" cy="2387600"/>
          </a:xfrm>
        </p:spPr>
        <p:txBody>
          <a:bodyPr anchor="b"/>
          <a:lstStyle>
            <a:lvl1pPr algn="ctr">
              <a:defRPr sz="6000">
                <a:solidFill>
                  <a:srgbClr val="006699"/>
                </a:solidFill>
                <a:latin typeface="+mj-lt"/>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nb-NO"/>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E33BFF57-20C8-F80F-D701-31BBE7F2D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9623" y="5349875"/>
            <a:ext cx="1692022" cy="1310673"/>
          </a:xfrm>
          <a:prstGeom prst="rect">
            <a:avLst/>
          </a:prstGeom>
        </p:spPr>
      </p:pic>
      <p:sp>
        <p:nvSpPr>
          <p:cNvPr id="7" name="TekstSylinder 6">
            <a:extLst>
              <a:ext uri="{FF2B5EF4-FFF2-40B4-BE49-F238E27FC236}">
                <a16:creationId xmlns:a16="http://schemas.microsoft.com/office/drawing/2014/main" id="{7A6DEAAB-3A54-A516-0629-5DD2933659B6}"/>
              </a:ext>
            </a:extLst>
          </p:cNvPr>
          <p:cNvSpPr txBox="1"/>
          <p:nvPr/>
        </p:nvSpPr>
        <p:spPr>
          <a:xfrm>
            <a:off x="5845278" y="5543546"/>
            <a:ext cx="2904699" cy="923330"/>
          </a:xfrm>
          <a:prstGeom prst="rect">
            <a:avLst/>
          </a:prstGeom>
          <a:noFill/>
        </p:spPr>
        <p:txBody>
          <a:bodyPr wrap="square">
            <a:spAutoFit/>
          </a:bodyPr>
          <a:lstStyle/>
          <a:p>
            <a:r>
              <a:rPr lang="en-AU" sz="1800" b="1" dirty="0">
                <a:ln>
                  <a:solidFill>
                    <a:srgbClr val="2693B8"/>
                  </a:solidFill>
                </a:ln>
                <a:solidFill>
                  <a:srgbClr val="2693B8"/>
                </a:solidFill>
                <a:latin typeface="Arial" panose="020B0604020202020204" pitchFamily="34" charset="0"/>
              </a:rPr>
              <a:t>United Nations</a:t>
            </a:r>
          </a:p>
          <a:p>
            <a:r>
              <a:rPr lang="en-AU" sz="1800" b="1" dirty="0">
                <a:ln>
                  <a:solidFill>
                    <a:srgbClr val="2693B8"/>
                  </a:solidFill>
                </a:ln>
                <a:solidFill>
                  <a:srgbClr val="2693B8"/>
                </a:solidFill>
                <a:latin typeface="Arial" panose="020B0604020202020204" pitchFamily="34" charset="0"/>
              </a:rPr>
              <a:t>Global Geodetic </a:t>
            </a:r>
          </a:p>
          <a:p>
            <a:r>
              <a:rPr lang="en-AU" sz="1800" b="1" dirty="0">
                <a:ln>
                  <a:solidFill>
                    <a:srgbClr val="2693B8"/>
                  </a:solidFill>
                </a:ln>
                <a:solidFill>
                  <a:srgbClr val="2693B8"/>
                </a:solidFill>
                <a:latin typeface="Arial" panose="020B0604020202020204" pitchFamily="34" charset="0"/>
              </a:rPr>
              <a:t>Centre of Excellence</a:t>
            </a:r>
          </a:p>
        </p:txBody>
      </p:sp>
    </p:spTree>
    <p:extLst>
      <p:ext uri="{BB962C8B-B14F-4D97-AF65-F5344CB8AC3E}">
        <p14:creationId xmlns:p14="http://schemas.microsoft.com/office/powerpoint/2010/main" val="1945367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5" name="Textplatzhalter 3"/>
          <p:cNvSpPr>
            <a:spLocks noGrp="1"/>
          </p:cNvSpPr>
          <p:nvPr>
            <p:ph type="body" sz="quarter" idx="10"/>
          </p:nvPr>
        </p:nvSpPr>
        <p:spPr>
          <a:xfrm>
            <a:off x="504000" y="1386000"/>
            <a:ext cx="11196000" cy="4464000"/>
          </a:xfrm>
        </p:spPr>
        <p:txBody>
          <a:bodyPr/>
          <a:lstStyle>
            <a:lvl1pPr marL="360000" indent="-360000">
              <a:buFont typeface="Wingdings" panose="05000000000000000000" pitchFamily="2" charset="2"/>
              <a:buChar char="§"/>
              <a:defRPr/>
            </a:lvl1pPr>
            <a:lvl2pPr marL="540000" indent="-360000">
              <a:buSzPct val="80000"/>
              <a:buFont typeface="Wingdings" panose="05000000000000000000" pitchFamily="2" charset="2"/>
              <a:buChar char="§"/>
              <a:defRPr/>
            </a:lvl2pPr>
            <a:lvl3pPr marL="720000" indent="-360000">
              <a:buSzPct val="60000"/>
              <a:buFont typeface="Wingdings" panose="05000000000000000000" pitchFamily="2" charset="2"/>
              <a:buChar char="§"/>
              <a:defRPr/>
            </a:lvl3pPr>
            <a:lvl4pPr marL="900000" indent="-360000">
              <a:buSzPct val="60000"/>
              <a:buFont typeface="Wingdings" panose="05000000000000000000" pitchFamily="2" charset="2"/>
              <a:buChar char="§"/>
              <a:defRPr/>
            </a:lvl4pPr>
            <a:lvl5pPr marL="1080000" indent="-360363">
              <a:buSzPct val="60000"/>
              <a:buFont typeface="Wingdings" panose="05000000000000000000" pitchFamily="2" charset="2"/>
              <a:buChar char="§"/>
              <a:defRPr/>
            </a:lvl5pPr>
            <a:lvl6pPr marL="1440000" indent="-324000">
              <a:lnSpc>
                <a:spcPts val="2400"/>
              </a:lnSpc>
              <a:spcBef>
                <a:spcPts val="0"/>
              </a:spcBef>
              <a:spcAft>
                <a:spcPts val="300"/>
              </a:spcAft>
              <a:buClr>
                <a:srgbClr val="0077B6"/>
              </a:buClr>
              <a:buFont typeface="Symbol" panose="05050102010706020507" pitchFamily="18" charset="2"/>
              <a:buChar char="-"/>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103688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Tree>
    <p:extLst>
      <p:ext uri="{BB962C8B-B14F-4D97-AF65-F5344CB8AC3E}">
        <p14:creationId xmlns:p14="http://schemas.microsoft.com/office/powerpoint/2010/main" val="2364238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5" name="Textplatzhalter 3"/>
          <p:cNvSpPr>
            <a:spLocks noGrp="1"/>
          </p:cNvSpPr>
          <p:nvPr>
            <p:ph type="body" sz="quarter" idx="11"/>
          </p:nvPr>
        </p:nvSpPr>
        <p:spPr>
          <a:xfrm>
            <a:off x="479424" y="1386000"/>
            <a:ext cx="11220576" cy="4464000"/>
          </a:xfrm>
        </p:spPr>
        <p:txBody>
          <a:bodyPr/>
          <a:lstStyle>
            <a:lvl1pPr marL="0" indent="0">
              <a:buNone/>
              <a:defRPr/>
            </a:lvl1pPr>
            <a:lvl2pPr marL="360000" indent="-360000">
              <a:defRPr/>
            </a:lvl2pPr>
            <a:lvl3pPr marL="540000" indent="-360000">
              <a:buSzPct val="80000"/>
              <a:buFont typeface="Wingdings" panose="05000000000000000000" pitchFamily="2" charset="2"/>
              <a:buChar char="§"/>
              <a:defRPr/>
            </a:lvl3pPr>
            <a:lvl4pPr marL="720000" indent="-360000">
              <a:buFont typeface="Arial" panose="020B0604020202020204" pitchFamily="34" charset="0"/>
              <a:buChar char="•"/>
              <a:defRPr/>
            </a:lvl4pPr>
            <a:lvl5pPr marL="900000" indent="-360000">
              <a:buSzPct val="8000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15853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10" name="TekstSylinder 9"/>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sp>
        <p:nvSpPr>
          <p:cNvPr id="2" name="Tittel 1"/>
          <p:cNvSpPr>
            <a:spLocks noGrp="1"/>
          </p:cNvSpPr>
          <p:nvPr>
            <p:ph type="title" hasCustomPrompt="1"/>
          </p:nvPr>
        </p:nvSpPr>
        <p:spPr/>
        <p:txBody>
          <a:bodyPr>
            <a:normAutofit/>
          </a:bodyPr>
          <a:lstStyle>
            <a:lvl1pPr>
              <a:defRPr sz="2800">
                <a:solidFill>
                  <a:srgbClr val="006699"/>
                </a:solidFill>
                <a:latin typeface="+mj-lt"/>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innhold 2"/>
          <p:cNvSpPr>
            <a:spLocks noGrp="1"/>
          </p:cNvSpPr>
          <p:nvPr>
            <p:ph idx="1" hasCustomPrompt="1"/>
          </p:nvPr>
        </p:nvSpPr>
        <p:spPr>
          <a:xfrm>
            <a:off x="838200" y="1825625"/>
            <a:ext cx="10515600" cy="4004904"/>
          </a:xfrm>
        </p:spPr>
        <p:txBody>
          <a:bodyPr/>
          <a:lstStyle>
            <a:lvl1pP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C473E815-4BF5-F6F0-B181-23BA25E59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
        <p:nvSpPr>
          <p:cNvPr id="5" name="Datumsplatzhalter 4">
            <a:extLst>
              <a:ext uri="{FF2B5EF4-FFF2-40B4-BE49-F238E27FC236}">
                <a16:creationId xmlns:a16="http://schemas.microsoft.com/office/drawing/2014/main" id="{A4A3787E-47DB-453C-8731-FB1C9BB53626}"/>
              </a:ext>
            </a:extLst>
          </p:cNvPr>
          <p:cNvSpPr>
            <a:spLocks noGrp="1"/>
          </p:cNvSpPr>
          <p:nvPr>
            <p:ph type="dt" sz="half" idx="10"/>
          </p:nvPr>
        </p:nvSpPr>
        <p:spPr/>
        <p:txBody>
          <a:bodyPr/>
          <a:lstStyle/>
          <a:p>
            <a:fld id="{6E164E60-1BB5-41B9-B8A6-27069F13585D}" type="datetime1">
              <a:rPr lang="de-DE" smtClean="0"/>
              <a:t>27.02.2025</a:t>
            </a:fld>
            <a:endParaRPr lang="de-DE"/>
          </a:p>
        </p:txBody>
      </p:sp>
      <p:sp>
        <p:nvSpPr>
          <p:cNvPr id="6" name="Fußzeilenplatzhalter 5">
            <a:extLst>
              <a:ext uri="{FF2B5EF4-FFF2-40B4-BE49-F238E27FC236}">
                <a16:creationId xmlns:a16="http://schemas.microsoft.com/office/drawing/2014/main" id="{C2F05048-1C11-45BC-A5DA-A3F68770E207}"/>
              </a:ext>
            </a:extLst>
          </p:cNvPr>
          <p:cNvSpPr>
            <a:spLocks noGrp="1"/>
          </p:cNvSpPr>
          <p:nvPr>
            <p:ph type="ftr" sz="quarter" idx="11"/>
          </p:nvPr>
        </p:nvSpPr>
        <p:spPr/>
        <p:txBody>
          <a:bodyPr/>
          <a:lstStyle/>
          <a:p>
            <a:r>
              <a:rPr lang="de-DE"/>
              <a:t>Geodesy Capacity Development Workshop</a:t>
            </a:r>
          </a:p>
        </p:txBody>
      </p:sp>
      <p:sp>
        <p:nvSpPr>
          <p:cNvPr id="7" name="Foliennummernplatzhalter 6">
            <a:extLst>
              <a:ext uri="{FF2B5EF4-FFF2-40B4-BE49-F238E27FC236}">
                <a16:creationId xmlns:a16="http://schemas.microsoft.com/office/drawing/2014/main" id="{BC17E171-0D52-4D10-A22E-894AE35D1DE1}"/>
              </a:ext>
            </a:extLst>
          </p:cNvPr>
          <p:cNvSpPr>
            <a:spLocks noGrp="1"/>
          </p:cNvSpPr>
          <p:nvPr>
            <p:ph type="sldNum" sz="quarter" idx="12"/>
          </p:nvPr>
        </p:nvSpPr>
        <p:spPr/>
        <p:txBody>
          <a:bodyPr/>
          <a:lstStyle/>
          <a:p>
            <a:fld id="{70A91130-2E6E-467B-B855-57E9B3A80903}" type="slidenum">
              <a:rPr lang="de-DE" smtClean="0"/>
              <a:t>‹#›</a:t>
            </a:fld>
            <a:endParaRPr lang="de-DE"/>
          </a:p>
        </p:txBody>
      </p:sp>
    </p:spTree>
    <p:extLst>
      <p:ext uri="{BB962C8B-B14F-4D97-AF65-F5344CB8AC3E}">
        <p14:creationId xmlns:p14="http://schemas.microsoft.com/office/powerpoint/2010/main" val="30726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tel og bilde">
    <p:spTree>
      <p:nvGrpSpPr>
        <p:cNvPr id="1" name=""/>
        <p:cNvGrpSpPr/>
        <p:nvPr/>
      </p:nvGrpSpPr>
      <p:grpSpPr>
        <a:xfrm>
          <a:off x="0" y="0"/>
          <a:ext cx="0" cy="0"/>
          <a:chOff x="0" y="0"/>
          <a:chExt cx="0" cy="0"/>
        </a:xfrm>
      </p:grpSpPr>
      <p:sp>
        <p:nvSpPr>
          <p:cNvPr id="5" name="Plassholder for bilde 4"/>
          <p:cNvSpPr>
            <a:spLocks noGrp="1"/>
          </p:cNvSpPr>
          <p:nvPr>
            <p:ph type="pic" sz="quarter" idx="13" hasCustomPrompt="1"/>
          </p:nvPr>
        </p:nvSpPr>
        <p:spPr>
          <a:xfrm>
            <a:off x="838200" y="1819275"/>
            <a:ext cx="10515600" cy="4002088"/>
          </a:xfrm>
        </p:spPr>
        <p:txBody>
          <a:bodyPr/>
          <a:lstStyle>
            <a:lvl1pPr>
              <a:defRPr/>
            </a:lvl1pPr>
          </a:lstStyle>
          <a:p>
            <a:r>
              <a:rPr lang="nb-NO" dirty="0" err="1"/>
              <a:t>Click</a:t>
            </a:r>
            <a:r>
              <a:rPr lang="nb-NO" dirty="0"/>
              <a:t> </a:t>
            </a:r>
            <a:r>
              <a:rPr lang="nb-NO" dirty="0" err="1"/>
              <a:t>icon</a:t>
            </a:r>
            <a:r>
              <a:rPr lang="nb-NO" dirty="0"/>
              <a:t> to </a:t>
            </a:r>
            <a:r>
              <a:rPr lang="nb-NO" dirty="0" err="1"/>
              <a:t>add</a:t>
            </a:r>
            <a:r>
              <a:rPr lang="nb-NO" dirty="0"/>
              <a:t> image</a:t>
            </a:r>
          </a:p>
        </p:txBody>
      </p:sp>
      <p:sp>
        <p:nvSpPr>
          <p:cNvPr id="10" name="TekstSylinder 9"/>
          <p:cNvSpPr txBox="1"/>
          <p:nvPr/>
        </p:nvSpPr>
        <p:spPr>
          <a:xfrm>
            <a:off x="838201" y="6382921"/>
            <a:ext cx="3676376" cy="307777"/>
          </a:xfrm>
          <a:prstGeom prst="rect">
            <a:avLst/>
          </a:prstGeom>
          <a:noFill/>
        </p:spPr>
        <p:txBody>
          <a:bodyPr wrap="square" rtlCol="0">
            <a:spAutoFit/>
          </a:bodyPr>
          <a:lstStyle/>
          <a:p>
            <a:r>
              <a:rPr lang="nb-NO" sz="1400" dirty="0" err="1">
                <a:solidFill>
                  <a:srgbClr val="006699"/>
                </a:solidFill>
                <a:latin typeface="Trebuchet MS" panose="020B0603020202020204" pitchFamily="34" charset="0"/>
                <a:cs typeface="Arial" panose="020B0604020202020204" pitchFamily="34" charset="0"/>
              </a:rPr>
              <a:t>Stronger</a:t>
            </a:r>
            <a:r>
              <a:rPr lang="nb-NO" sz="1400" dirty="0">
                <a:solidFill>
                  <a:srgbClr val="006699"/>
                </a:solidFill>
                <a:latin typeface="Trebuchet MS" panose="020B0603020202020204" pitchFamily="34" charset="0"/>
                <a:cs typeface="Arial" panose="020B0604020202020204" pitchFamily="34" charset="0"/>
              </a:rPr>
              <a:t>. </a:t>
            </a:r>
            <a:r>
              <a:rPr lang="nb-NO" sz="1400" dirty="0" err="1">
                <a:solidFill>
                  <a:srgbClr val="006699"/>
                </a:solidFill>
                <a:latin typeface="Trebuchet MS" panose="020B0603020202020204" pitchFamily="34" charset="0"/>
                <a:cs typeface="Arial" panose="020B0604020202020204" pitchFamily="34" charset="0"/>
              </a:rPr>
              <a:t>Together</a:t>
            </a:r>
            <a:r>
              <a:rPr lang="nb-NO" sz="1400" dirty="0">
                <a:solidFill>
                  <a:srgbClr val="006699"/>
                </a:solidFill>
                <a:latin typeface="Trebuchet MS" panose="020B0603020202020204" pitchFamily="34" charset="0"/>
                <a:cs typeface="Arial" panose="020B0604020202020204" pitchFamily="34" charset="0"/>
              </a:rPr>
              <a:t>.</a:t>
            </a:r>
          </a:p>
        </p:txBody>
      </p:sp>
      <p:sp>
        <p:nvSpPr>
          <p:cNvPr id="2" name="Tittel 1"/>
          <p:cNvSpPr>
            <a:spLocks noGrp="1"/>
          </p:cNvSpPr>
          <p:nvPr>
            <p:ph type="title" hasCustomPrompt="1"/>
          </p:nvPr>
        </p:nvSpPr>
        <p:spPr/>
        <p:txBody>
          <a:bodyPr/>
          <a:lstStyle>
            <a:lvl1pPr>
              <a:defRPr>
                <a:solidFill>
                  <a:srgbClr val="006699"/>
                </a:solidFill>
                <a:latin typeface="+mj-lt"/>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05CD33DB-71AD-BCC1-1739-D863B15D81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93493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1850" y="1709738"/>
            <a:ext cx="10515600" cy="2852737"/>
          </a:xfrm>
        </p:spPr>
        <p:txBody>
          <a:bodyPr anchor="b"/>
          <a:lstStyle>
            <a:lvl1pPr>
              <a:defRPr sz="6000">
                <a:solidFill>
                  <a:srgbClr val="006699"/>
                </a:solidFill>
                <a:latin typeface="+mj-lt"/>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tekst 2"/>
          <p:cNvSpPr>
            <a:spLocks noGrp="1"/>
          </p:cNvSpPr>
          <p:nvPr>
            <p:ph type="body" idx="1" hasCustomPrompt="1"/>
          </p:nvPr>
        </p:nvSpPr>
        <p:spPr>
          <a:xfrm>
            <a:off x="831850" y="4589464"/>
            <a:ext cx="10515600" cy="12410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7" name="TekstSylinder 6"/>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D1A9548B-C2A5-B48C-CE9D-F2E11FB7C2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9614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innhold 2"/>
          <p:cNvSpPr>
            <a:spLocks noGrp="1"/>
          </p:cNvSpPr>
          <p:nvPr>
            <p:ph sz="half" idx="1" hasCustomPrompt="1"/>
          </p:nvPr>
        </p:nvSpPr>
        <p:spPr>
          <a:xfrm>
            <a:off x="838200" y="1825625"/>
            <a:ext cx="5181600" cy="4004904"/>
          </a:xfrm>
        </p:spPr>
        <p:txBody>
          <a:bodyPr/>
          <a:lstStyle>
            <a:lvl1pPr>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hasCustomPrompt="1"/>
          </p:nvPr>
        </p:nvSpPr>
        <p:spPr>
          <a:xfrm>
            <a:off x="6172200" y="1825625"/>
            <a:ext cx="5181600" cy="4004904"/>
          </a:xfrm>
        </p:spPr>
        <p:txBody>
          <a:bodyPr/>
          <a:lstStyle>
            <a:lvl1pPr>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ekstSylinder 7"/>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 </a:t>
            </a: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D0AC434E-4E69-B807-CA9B-29CF8FDB2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331246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365125"/>
            <a:ext cx="10515600" cy="1325563"/>
          </a:xfrm>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tekst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4" name="Plassholder for innhold 3"/>
          <p:cNvSpPr>
            <a:spLocks noGrp="1"/>
          </p:cNvSpPr>
          <p:nvPr>
            <p:ph sz="half" idx="2" hasCustomPrompt="1"/>
          </p:nvPr>
        </p:nvSpPr>
        <p:spPr>
          <a:xfrm>
            <a:off x="839788" y="2505075"/>
            <a:ext cx="5157787" cy="3354951"/>
          </a:xfrm>
        </p:spPr>
        <p:txBody>
          <a:bodyPr/>
          <a:lstStyle>
            <a:lvl1pPr>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6" name="Plassholder for innhold 5"/>
          <p:cNvSpPr>
            <a:spLocks noGrp="1"/>
          </p:cNvSpPr>
          <p:nvPr>
            <p:ph sz="quarter" idx="4" hasCustomPrompt="1"/>
          </p:nvPr>
        </p:nvSpPr>
        <p:spPr>
          <a:xfrm>
            <a:off x="6172200" y="2505075"/>
            <a:ext cx="5183188" cy="3354951"/>
          </a:xfrm>
        </p:spPr>
        <p:txBody>
          <a:body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ekstSylinder 9"/>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 </a:t>
            </a:r>
          </a:p>
        </p:txBody>
      </p:sp>
      <p:pic>
        <p:nvPicPr>
          <p:cNvPr id="7" name="Picture 2" descr="A logo with a globe and a logo in the middle of a laurel wreath&#10;&#10;Description automatically generated">
            <a:extLst>
              <a:ext uri="{FF2B5EF4-FFF2-40B4-BE49-F238E27FC236}">
                <a16:creationId xmlns:a16="http://schemas.microsoft.com/office/drawing/2014/main" id="{C569AF84-1EF1-A7EB-1282-4DAE3B23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416316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e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innhold 2"/>
          <p:cNvSpPr>
            <a:spLocks noGrp="1"/>
          </p:cNvSpPr>
          <p:nvPr>
            <p:ph sz="half" idx="1" hasCustomPrompt="1"/>
          </p:nvPr>
        </p:nvSpPr>
        <p:spPr>
          <a:xfrm>
            <a:off x="838200" y="1821014"/>
            <a:ext cx="3382905" cy="4004904"/>
          </a:xfrm>
        </p:spPr>
        <p:txBody>
          <a:bodyPr/>
          <a:lstStyle>
            <a:lvl1pPr>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hasCustomPrompt="1"/>
          </p:nvPr>
        </p:nvSpPr>
        <p:spPr>
          <a:xfrm>
            <a:off x="7966075" y="1821014"/>
            <a:ext cx="3382905" cy="4004904"/>
          </a:xfrm>
        </p:spPr>
        <p:txBody>
          <a:body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ekstSylinder 7"/>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sp>
        <p:nvSpPr>
          <p:cNvPr id="12" name="Plassholder for innhold 3"/>
          <p:cNvSpPr>
            <a:spLocks noGrp="1"/>
          </p:cNvSpPr>
          <p:nvPr>
            <p:ph sz="half" idx="10" hasCustomPrompt="1"/>
          </p:nvPr>
        </p:nvSpPr>
        <p:spPr>
          <a:xfrm>
            <a:off x="4404547" y="1821014"/>
            <a:ext cx="3382905" cy="4004904"/>
          </a:xfrm>
        </p:spPr>
        <p:txBody>
          <a:bodyPr/>
          <a:lstStyle>
            <a:lvl1pPr marL="228600" indent="-228600">
              <a:defRPr lang="nb-NO" sz="2800" kern="1200" dirty="0">
                <a:solidFill>
                  <a:schemeClr val="tx1"/>
                </a:solidFill>
                <a:latin typeface="Arial" panose="020B0604020202020204" pitchFamily="34" charset="0"/>
                <a:ea typeface="+mn-ea"/>
                <a:cs typeface="Arial" panose="020B0604020202020204" pitchFamily="34" charset="0"/>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6459F968-2F91-DA3E-3F02-2F70199E97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96283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e innholdsdeler - bilder">
    <p:spTree>
      <p:nvGrpSpPr>
        <p:cNvPr id="1" name=""/>
        <p:cNvGrpSpPr/>
        <p:nvPr/>
      </p:nvGrpSpPr>
      <p:grpSpPr>
        <a:xfrm>
          <a:off x="0" y="0"/>
          <a:ext cx="0" cy="0"/>
          <a:chOff x="0" y="0"/>
          <a:chExt cx="0" cy="0"/>
        </a:xfrm>
      </p:grpSpPr>
      <p:sp>
        <p:nvSpPr>
          <p:cNvPr id="6" name="Plassholder for bilde 5"/>
          <p:cNvSpPr>
            <a:spLocks noGrp="1"/>
          </p:cNvSpPr>
          <p:nvPr>
            <p:ph type="pic" sz="quarter" idx="11" hasCustomPrompt="1"/>
          </p:nvPr>
        </p:nvSpPr>
        <p:spPr>
          <a:xfrm>
            <a:off x="838200" y="1820863"/>
            <a:ext cx="3381375" cy="4005262"/>
          </a:xfrm>
        </p:spPr>
        <p:txBody>
          <a:bodyPr/>
          <a:lstStyle>
            <a:lvl1pPr>
              <a:defRPr/>
            </a:lvl1pPr>
          </a:lstStyle>
          <a:p>
            <a:r>
              <a:rPr lang="nb-NO" dirty="0" err="1"/>
              <a:t>Click</a:t>
            </a:r>
            <a:r>
              <a:rPr lang="nb-NO" dirty="0"/>
              <a:t> to </a:t>
            </a:r>
            <a:r>
              <a:rPr lang="nb-NO" dirty="0" err="1"/>
              <a:t>add</a:t>
            </a:r>
            <a:r>
              <a:rPr lang="nb-NO" dirty="0"/>
              <a:t> image</a:t>
            </a:r>
          </a:p>
        </p:txBody>
      </p:sp>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8" name="TekstSylinder 7"/>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 </a:t>
            </a:r>
          </a:p>
        </p:txBody>
      </p:sp>
      <p:sp>
        <p:nvSpPr>
          <p:cNvPr id="13" name="Plassholder for bilde 5"/>
          <p:cNvSpPr>
            <a:spLocks noGrp="1"/>
          </p:cNvSpPr>
          <p:nvPr>
            <p:ph type="pic" sz="quarter" idx="12" hasCustomPrompt="1"/>
          </p:nvPr>
        </p:nvSpPr>
        <p:spPr>
          <a:xfrm>
            <a:off x="4405312" y="1820863"/>
            <a:ext cx="3381375" cy="4005262"/>
          </a:xfrm>
        </p:spPr>
        <p:txBody>
          <a:bodyPr/>
          <a:lstStyle/>
          <a:p>
            <a:r>
              <a:rPr lang="nb-NO" dirty="0" err="1"/>
              <a:t>Click</a:t>
            </a:r>
            <a:r>
              <a:rPr lang="nb-NO" dirty="0"/>
              <a:t> to </a:t>
            </a:r>
            <a:r>
              <a:rPr lang="nb-NO" dirty="0" err="1"/>
              <a:t>add</a:t>
            </a:r>
            <a:r>
              <a:rPr lang="nb-NO" dirty="0"/>
              <a:t> image</a:t>
            </a:r>
          </a:p>
        </p:txBody>
      </p:sp>
      <p:sp>
        <p:nvSpPr>
          <p:cNvPr id="14" name="Plassholder for bilde 5"/>
          <p:cNvSpPr>
            <a:spLocks noGrp="1"/>
          </p:cNvSpPr>
          <p:nvPr>
            <p:ph type="pic" sz="quarter" idx="13" hasCustomPrompt="1"/>
          </p:nvPr>
        </p:nvSpPr>
        <p:spPr>
          <a:xfrm>
            <a:off x="7972425" y="1820863"/>
            <a:ext cx="3381375" cy="4005262"/>
          </a:xfrm>
        </p:spPr>
        <p:txBody>
          <a:bodyPr/>
          <a:lstStyle/>
          <a:p>
            <a:r>
              <a:rPr lang="nb-NO" dirty="0" err="1"/>
              <a:t>Click</a:t>
            </a:r>
            <a:r>
              <a:rPr lang="nb-NO" dirty="0"/>
              <a:t> to </a:t>
            </a:r>
            <a:r>
              <a:rPr lang="nb-NO" dirty="0" err="1"/>
              <a:t>add</a:t>
            </a:r>
            <a:r>
              <a:rPr lang="nb-NO" dirty="0"/>
              <a:t> image</a:t>
            </a:r>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2F71AAA3-ED00-5BDC-CE25-63334AB74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53602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6A656AD-80B1-4A70-95B9-973B1AD4A989}" type="datetime1">
              <a:rPr lang="de-DE" smtClean="0"/>
              <a:t>27.02.2025</a:t>
            </a:fld>
            <a:endParaRPr lang="de-DE"/>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de-DE"/>
              <a:t>Geodesy Capacity Development Workshop</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0A91130-2E6E-467B-B855-57E9B3A80903}" type="slidenum">
              <a:rPr lang="de-DE" smtClean="0"/>
              <a:t>‹#›</a:t>
            </a:fld>
            <a:endParaRPr lang="de-DE"/>
          </a:p>
        </p:txBody>
      </p:sp>
    </p:spTree>
    <p:extLst>
      <p:ext uri="{BB962C8B-B14F-4D97-AF65-F5344CB8AC3E}">
        <p14:creationId xmlns:p14="http://schemas.microsoft.com/office/powerpoint/2010/main" val="3445369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sldNum="0" hdr="0" dt="0"/>
  <p:txStyles>
    <p:title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hyperlink" Target="https://ggim.un.org/UNGGIM-wg7/" TargetMode="External"/><Relationship Id="rId13" Type="http://schemas.openxmlformats.org/officeDocument/2006/relationships/hyperlink" Target="https://ggim.un.org/UNGGIM-wg2/" TargetMode="External"/><Relationship Id="rId3" Type="http://schemas.openxmlformats.org/officeDocument/2006/relationships/hyperlink" Target="https://ggim.un.org/UNGGIM-HLG-IGIF/" TargetMode="External"/><Relationship Id="rId7" Type="http://schemas.openxmlformats.org/officeDocument/2006/relationships/hyperlink" Target="https://ggim.un.org/UNGGIM-wg5/" TargetMode="External"/><Relationship Id="rId12" Type="http://schemas.openxmlformats.org/officeDocument/2006/relationships/hyperlink" Target="https://ggim.un.org/UNGGIM-wg6/" TargetMode="External"/><Relationship Id="rId2" Type="http://schemas.openxmlformats.org/officeDocument/2006/relationships/image" Target="../media/image9.png"/><Relationship Id="rId16"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hyperlink" Target="https://ggim.un.org/Expert-Group-LAM.cshtml/" TargetMode="External"/><Relationship Id="rId11" Type="http://schemas.openxmlformats.org/officeDocument/2006/relationships/hyperlink" Target="https://ggim.un.org/UNGGIM-WTFGIE/" TargetMode="External"/><Relationship Id="rId5" Type="http://schemas.openxmlformats.org/officeDocument/2006/relationships/hyperlink" Target="https://ggim.un.org/UNGGIM-Expert-Group-ISGI/" TargetMode="External"/><Relationship Id="rId15" Type="http://schemas.openxmlformats.org/officeDocument/2006/relationships/hyperlink" Target="https://ggim.un.org/UNGGIM-wg9/" TargetMode="External"/><Relationship Id="rId10" Type="http://schemas.openxmlformats.org/officeDocument/2006/relationships/hyperlink" Target="https://ggim.un.org/UNGGIM-TTGICR/" TargetMode="External"/><Relationship Id="rId4" Type="http://schemas.openxmlformats.org/officeDocument/2006/relationships/hyperlink" Target="https://ggim.un.org/UNGGIM-wg1/" TargetMode="External"/><Relationship Id="rId9" Type="http://schemas.openxmlformats.org/officeDocument/2006/relationships/hyperlink" Target="https://ggim.un.org/UNGGIM-wg8/" TargetMode="External"/><Relationship Id="rId14" Type="http://schemas.openxmlformats.org/officeDocument/2006/relationships/hyperlink" Target="https://ggim.un.org/UNGGIM-wg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www.bkg.bund.de/" TargetMode="Externa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DBA7F2C-18D1-CE2A-35D2-79E4667B6D6D}"/>
              </a:ext>
            </a:extLst>
          </p:cNvPr>
          <p:cNvSpPr/>
          <p:nvPr/>
        </p:nvSpPr>
        <p:spPr>
          <a:xfrm>
            <a:off x="3786692" y="5455863"/>
            <a:ext cx="4701092" cy="114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5BE686-F3E8-F38A-17FD-4754B7DA4F93}"/>
              </a:ext>
            </a:extLst>
          </p:cNvPr>
          <p:cNvSpPr/>
          <p:nvPr/>
        </p:nvSpPr>
        <p:spPr>
          <a:xfrm>
            <a:off x="4200525" y="957263"/>
            <a:ext cx="7991475" cy="4500562"/>
          </a:xfrm>
          <a:prstGeom prst="rect">
            <a:avLst/>
          </a:prstGeom>
          <a:solidFill>
            <a:srgbClr val="EBD1D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0CA5950D-F7BA-381D-3BAF-D4EDAA1B57F1}"/>
              </a:ext>
            </a:extLst>
          </p:cNvPr>
          <p:cNvSpPr/>
          <p:nvPr/>
        </p:nvSpPr>
        <p:spPr>
          <a:xfrm>
            <a:off x="-1760111" y="145408"/>
            <a:ext cx="7408655" cy="6064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logo of a globe with a circular design&#10;&#10;Description automatically generated">
            <a:extLst>
              <a:ext uri="{FF2B5EF4-FFF2-40B4-BE49-F238E27FC236}">
                <a16:creationId xmlns:a16="http://schemas.microsoft.com/office/drawing/2014/main" id="{C8FF44CC-3D47-6E0B-C0A0-AD19049EA67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35" y="727393"/>
            <a:ext cx="5420068" cy="4826630"/>
          </a:xfrm>
          <a:prstGeom prst="rect">
            <a:avLst/>
          </a:prstGeom>
        </p:spPr>
      </p:pic>
      <p:sp>
        <p:nvSpPr>
          <p:cNvPr id="5" name="TextBox 4">
            <a:extLst>
              <a:ext uri="{FF2B5EF4-FFF2-40B4-BE49-F238E27FC236}">
                <a16:creationId xmlns:a16="http://schemas.microsoft.com/office/drawing/2014/main" id="{948875AD-C9E9-068A-A73C-9099CCD8F0EE}"/>
              </a:ext>
            </a:extLst>
          </p:cNvPr>
          <p:cNvSpPr txBox="1"/>
          <p:nvPr/>
        </p:nvSpPr>
        <p:spPr>
          <a:xfrm>
            <a:off x="5485981" y="1093806"/>
            <a:ext cx="686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rPr>
              <a:t>UNITED NATIONS GLOBAL GEODETIC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rPr>
              <a:t>CENTRE OF EXCELLENCE</a:t>
            </a:r>
            <a:endParaRPr kumimoji="0" lang="en-US" sz="105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Arial" panose="020B0604020202020204" pitchFamily="34" charset="0"/>
            </a:endParaRPr>
          </a:p>
        </p:txBody>
      </p:sp>
      <p:sp>
        <p:nvSpPr>
          <p:cNvPr id="6" name="Rounded Rectangle 9">
            <a:extLst>
              <a:ext uri="{FF2B5EF4-FFF2-40B4-BE49-F238E27FC236}">
                <a16:creationId xmlns:a16="http://schemas.microsoft.com/office/drawing/2014/main" id="{A3774FAA-FC1B-F710-8101-A0C7DE13DEE4}"/>
              </a:ext>
            </a:extLst>
          </p:cNvPr>
          <p:cNvSpPr/>
          <p:nvPr/>
        </p:nvSpPr>
        <p:spPr>
          <a:xfrm>
            <a:off x="5950744" y="2367991"/>
            <a:ext cx="6001222" cy="2192286"/>
          </a:xfrm>
          <a:prstGeom prst="roundRect">
            <a:avLst>
              <a:gd name="adj" fmla="val 20706"/>
            </a:avLst>
          </a:prstGeom>
          <a:solidFill>
            <a:sysClr val="window" lastClr="FFFFFF"/>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ounded Rectangle 10">
            <a:extLst>
              <a:ext uri="{FF2B5EF4-FFF2-40B4-BE49-F238E27FC236}">
                <a16:creationId xmlns:a16="http://schemas.microsoft.com/office/drawing/2014/main" id="{6A3CEB40-003F-6EA9-4D1D-8BDEFF77D17A}"/>
              </a:ext>
            </a:extLst>
          </p:cNvPr>
          <p:cNvSpPr/>
          <p:nvPr/>
        </p:nvSpPr>
        <p:spPr>
          <a:xfrm>
            <a:off x="6291372" y="2003251"/>
            <a:ext cx="5257800" cy="721082"/>
          </a:xfrm>
          <a:prstGeom prst="roundRect">
            <a:avLst>
              <a:gd name="adj" fmla="val 3046"/>
            </a:avLst>
          </a:prstGeom>
          <a:solidFill>
            <a:srgbClr val="567BBC"/>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rPr>
              <a:t>MODERNISING GEOSPATIAL REFERENCE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rPr>
              <a:t>CAPACITY DEVELOPMENT WORKSHOP</a:t>
            </a:r>
            <a:endParaRPr kumimoji="0" lang="en-US"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endParaRPr>
          </a:p>
        </p:txBody>
      </p:sp>
      <p:sp>
        <p:nvSpPr>
          <p:cNvPr id="9" name="TextBox 8">
            <a:extLst>
              <a:ext uri="{FF2B5EF4-FFF2-40B4-BE49-F238E27FC236}">
                <a16:creationId xmlns:a16="http://schemas.microsoft.com/office/drawing/2014/main" id="{812793FF-0F49-3746-FB48-69330131E8A1}"/>
              </a:ext>
            </a:extLst>
          </p:cNvPr>
          <p:cNvSpPr txBox="1"/>
          <p:nvPr/>
        </p:nvSpPr>
        <p:spPr>
          <a:xfrm>
            <a:off x="6497515" y="2820389"/>
            <a:ext cx="5895824"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rPr>
              <a:t>Governance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6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endParaRPr>
          </a:p>
        </p:txBody>
      </p:sp>
      <p:sp>
        <p:nvSpPr>
          <p:cNvPr id="3" name="TextBox 2">
            <a:extLst>
              <a:ext uri="{FF2B5EF4-FFF2-40B4-BE49-F238E27FC236}">
                <a16:creationId xmlns:a16="http://schemas.microsoft.com/office/drawing/2014/main" id="{456FFED9-A416-8CB2-A886-ABB32681D256}"/>
              </a:ext>
            </a:extLst>
          </p:cNvPr>
          <p:cNvSpPr txBox="1"/>
          <p:nvPr/>
        </p:nvSpPr>
        <p:spPr>
          <a:xfrm>
            <a:off x="6497515" y="3605417"/>
            <a:ext cx="4247493" cy="7232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Nicholas Brown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UN-GGCE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 name="TextBox 1">
            <a:extLst>
              <a:ext uri="{FF2B5EF4-FFF2-40B4-BE49-F238E27FC236}">
                <a16:creationId xmlns:a16="http://schemas.microsoft.com/office/drawing/2014/main" id="{97B9F5EE-14D8-404B-8F66-10FB9BF2231C}"/>
              </a:ext>
            </a:extLst>
          </p:cNvPr>
          <p:cNvSpPr txBox="1"/>
          <p:nvPr/>
        </p:nvSpPr>
        <p:spPr>
          <a:xfrm>
            <a:off x="301684" y="6053577"/>
            <a:ext cx="11789268" cy="415498"/>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Acknowledgements</a:t>
            </a:r>
            <a:r>
              <a:rPr lang="en-GB" sz="1600" b="1" dirty="0">
                <a:solidFill>
                  <a:schemeClr val="bg1">
                    <a:lumMod val="50000"/>
                  </a:schemeClr>
                </a:solidFill>
                <a:latin typeface="Arial Narrow" panose="020B0606020202030204" pitchFamily="34" charset="0"/>
              </a:rPr>
              <a:t>: </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Johannes </a:t>
            </a:r>
            <a:r>
              <a:rPr kumimoji="0" lang="en-GB" sz="1600" b="1" i="0" u="none" strike="noStrike" kern="1200" cap="none" spc="0" normalizeH="0" baseline="0" noProof="0" dirty="0" err="1">
                <a:ln>
                  <a:noFill/>
                </a:ln>
                <a:solidFill>
                  <a:schemeClr val="bg1">
                    <a:lumMod val="50000"/>
                  </a:schemeClr>
                </a:solidFill>
                <a:effectLst/>
                <a:uLnTx/>
                <a:uFillTx/>
                <a:latin typeface="Arial Narrow" panose="020B0606020202030204" pitchFamily="34" charset="0"/>
                <a:ea typeface="+mn-ea"/>
                <a:cs typeface="+mn-cs"/>
              </a:rPr>
              <a:t>Bouman</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(GER); Anna Riddell (AUS)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 name="TextBox 10">
            <a:extLst>
              <a:ext uri="{FF2B5EF4-FFF2-40B4-BE49-F238E27FC236}">
                <a16:creationId xmlns:a16="http://schemas.microsoft.com/office/drawing/2014/main" id="{BF17FBF6-3582-C852-3667-1B27C88FC03B}"/>
              </a:ext>
            </a:extLst>
          </p:cNvPr>
          <p:cNvSpPr txBox="1"/>
          <p:nvPr/>
        </p:nvSpPr>
        <p:spPr>
          <a:xfrm>
            <a:off x="7335408" y="4797609"/>
            <a:ext cx="484115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effectLst/>
                <a:uLnTx/>
                <a:uFillTx/>
                <a:latin typeface="Arial Narrow" panose="020B0606020202030204" pitchFamily="34" charset="0"/>
                <a:ea typeface="+mn-ea"/>
                <a:cs typeface="Arial"/>
                <a:sym typeface="Arial"/>
              </a:rPr>
              <a:t>Day 4, Session </a:t>
            </a:r>
            <a:r>
              <a:rPr lang="en-GB" sz="2400" b="1" dirty="0">
                <a:latin typeface="Arial Narrow" panose="020B0606020202030204" pitchFamily="34" charset="0"/>
                <a:cs typeface="Arial"/>
                <a:sym typeface="Arial"/>
              </a:rPr>
              <a:t>3</a:t>
            </a:r>
            <a:r>
              <a:rPr kumimoji="0" lang="en-GB" sz="2400" b="1" i="0" u="none" strike="noStrike" kern="1200" cap="none" spc="0" normalizeH="0" baseline="0" noProof="0" dirty="0">
                <a:ln>
                  <a:noFill/>
                </a:ln>
                <a:effectLst/>
                <a:uLnTx/>
                <a:uFillTx/>
                <a:latin typeface="Arial Narrow" panose="020B0606020202030204" pitchFamily="34" charset="0"/>
                <a:ea typeface="+mn-ea"/>
                <a:cs typeface="Arial"/>
                <a:sym typeface="Arial"/>
              </a:rPr>
              <a:t> </a:t>
            </a:r>
            <a:r>
              <a:rPr kumimoji="0" lang="en-GB" i="0" u="none" strike="noStrike" kern="1200" cap="none" spc="0" normalizeH="0" baseline="0" noProof="0" dirty="0">
                <a:ln>
                  <a:noFill/>
                </a:ln>
                <a:effectLst/>
                <a:uLnTx/>
                <a:uFillTx/>
                <a:latin typeface="Arial Narrow" panose="020B0606020202030204" pitchFamily="34" charset="0"/>
                <a:ea typeface="+mn-ea"/>
                <a:cs typeface="Arial"/>
                <a:sym typeface="Arial"/>
              </a:rPr>
              <a:t>[4_3_1]</a:t>
            </a:r>
            <a:endParaRPr kumimoji="0" lang="en-GB" sz="2400" i="0" u="none" strike="noStrike" kern="1200" cap="none" spc="0" normalizeH="0" baseline="0" noProof="0" dirty="0">
              <a:ln>
                <a:noFill/>
              </a:ln>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6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a:sym typeface="Arial"/>
            </a:endParaRPr>
          </a:p>
        </p:txBody>
      </p:sp>
    </p:spTree>
    <p:extLst>
      <p:ext uri="{BB962C8B-B14F-4D97-AF65-F5344CB8AC3E}">
        <p14:creationId xmlns:p14="http://schemas.microsoft.com/office/powerpoint/2010/main" val="278710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D6C45E-1EE9-61C3-9F5D-73E30248A148}"/>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105A4629-84E1-7C89-3241-F7C87A6F2330}"/>
              </a:ext>
            </a:extLst>
          </p:cNvPr>
          <p:cNvPicPr>
            <a:picLocks noChangeAspect="1"/>
          </p:cNvPicPr>
          <p:nvPr/>
        </p:nvPicPr>
        <p:blipFill>
          <a:blip r:embed="rId2"/>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BCFFDF97-2BF2-78AF-12D2-D97BE28DE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Inhaltsplatzhalter 2">
            <a:extLst>
              <a:ext uri="{FF2B5EF4-FFF2-40B4-BE49-F238E27FC236}">
                <a16:creationId xmlns:a16="http://schemas.microsoft.com/office/drawing/2014/main" id="{985E8421-6A6B-6B07-2F1A-5D28E41FA0E0}"/>
              </a:ext>
            </a:extLst>
          </p:cNvPr>
          <p:cNvSpPr>
            <a:spLocks noGrp="1"/>
          </p:cNvSpPr>
          <p:nvPr>
            <p:ph idx="1"/>
          </p:nvPr>
        </p:nvSpPr>
        <p:spPr>
          <a:xfrm>
            <a:off x="645459" y="1333948"/>
            <a:ext cx="10708341" cy="4496581"/>
          </a:xfrm>
        </p:spPr>
        <p:txBody>
          <a:bodyPr vert="horz" lIns="91440" tIns="45720" rIns="91440" bIns="45720" rtlCol="0" anchor="t">
            <a:normAutofit/>
          </a:bodyPr>
          <a:lstStyle/>
          <a:p>
            <a:pPr marL="342900" lvl="0" indent="-342900" algn="just">
              <a:lnSpc>
                <a:spcPct val="107000"/>
              </a:lnSpc>
              <a:spcAft>
                <a:spcPts val="800"/>
              </a:spcAft>
              <a:buFont typeface="Symbol"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Capacity development and education: </a:t>
            </a:r>
            <a:r>
              <a:rPr lang="en-GB" sz="1800" dirty="0">
                <a:effectLst/>
                <a:latin typeface="Calibri" panose="020F0502020204030204" pitchFamily="34" charset="0"/>
                <a:ea typeface="Calibri" panose="020F0502020204030204" pitchFamily="34" charset="0"/>
                <a:cs typeface="Arial" panose="020B0604020202020204" pitchFamily="34" charset="0"/>
              </a:rPr>
              <a:t>Engaging with capacity development and education organizations ensures that stakeholders are trained in the system's use, fostering widespread adoption and technical expertise. Their involvement helps build long-term skills and knowledge, ensuring sustainability and effective implementation of the GRS across diverse sectors. Collaboration also supports the development of educational materials and training programs, ensuring that the GRS is accessible and usable by future generations of professionals.</a:t>
            </a:r>
            <a:endParaRPr lang="en-AU" sz="1800" dirty="0">
              <a:latin typeface="Calibri" panose="020F0502020204030204" pitchFamily="34" charset="0"/>
              <a:ea typeface="Calibri" panose="020F0502020204030204" pitchFamily="34" charset="0"/>
            </a:endParaRPr>
          </a:p>
          <a:p>
            <a:pPr marL="342900" lvl="0" indent="-342900" algn="just">
              <a:lnSpc>
                <a:spcPct val="107000"/>
              </a:lnSpc>
              <a:spcAft>
                <a:spcPts val="800"/>
              </a:spcAft>
              <a:buFont typeface="Symbol"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Indigenous communities: </a:t>
            </a:r>
            <a:r>
              <a:rPr lang="en-GB" sz="1800" dirty="0">
                <a:effectLst/>
                <a:latin typeface="Calibri" panose="020F0502020204030204" pitchFamily="34" charset="0"/>
                <a:ea typeface="Calibri" panose="020F0502020204030204" pitchFamily="34" charset="0"/>
                <a:cs typeface="Arial" panose="020B0604020202020204" pitchFamily="34" charset="0"/>
              </a:rPr>
              <a:t>Engaging Indigenous communities ensures respect for their land rights, integrates valuable traditional knowledge, and enhances mapping accuracy. It also aligns with legal and ethical standards, supports data sovereignty, and prevents misuse of Indigenous land data. Meaningful collaboration fosters trust, promotes long-term partnerships, and leads to more inclusive and sustainable geospatial solutions.</a:t>
            </a:r>
            <a:r>
              <a:rPr lang="en-AU" sz="1600" dirty="0">
                <a:effectLst/>
              </a:rPr>
              <a:t> </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itle 2">
            <a:extLst>
              <a:ext uri="{FF2B5EF4-FFF2-40B4-BE49-F238E27FC236}">
                <a16:creationId xmlns:a16="http://schemas.microsoft.com/office/drawing/2014/main" id="{183E4E6A-A953-E0C8-D502-1EA46A658E1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Groups to consider</a:t>
            </a:r>
          </a:p>
        </p:txBody>
      </p:sp>
    </p:spTree>
    <p:extLst>
      <p:ext uri="{BB962C8B-B14F-4D97-AF65-F5344CB8AC3E}">
        <p14:creationId xmlns:p14="http://schemas.microsoft.com/office/powerpoint/2010/main" val="55432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E0A659C9-0392-6F4D-3B10-2C9D390A89C4}"/>
              </a:ext>
            </a:extLst>
          </p:cNvPr>
          <p:cNvCxnSpPr>
            <a:cxnSpLocks/>
            <a:stCxn id="6" idx="2"/>
            <a:endCxn id="12" idx="0"/>
          </p:cNvCxnSpPr>
          <p:nvPr/>
        </p:nvCxnSpPr>
        <p:spPr>
          <a:xfrm flipH="1">
            <a:off x="5493744" y="3620268"/>
            <a:ext cx="2" cy="1111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CE05E9-CCB8-BEB5-E3DE-17AFF7A79255}"/>
              </a:ext>
            </a:extLst>
          </p:cNvPr>
          <p:cNvCxnSpPr>
            <a:cxnSpLocks/>
            <a:stCxn id="11" idx="0"/>
            <a:endCxn id="7" idx="2"/>
          </p:cNvCxnSpPr>
          <p:nvPr/>
        </p:nvCxnSpPr>
        <p:spPr>
          <a:xfrm flipV="1">
            <a:off x="3965511" y="4421237"/>
            <a:ext cx="1528234" cy="3102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3D6C45E-1EE9-61C3-9F5D-73E30248A148}"/>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105A4629-84E1-7C89-3241-F7C87A6F2330}"/>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BCFFDF97-2BF2-78AF-12D2-D97BE28DE7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Inhaltsplatzhalter 2">
            <a:extLst>
              <a:ext uri="{FF2B5EF4-FFF2-40B4-BE49-F238E27FC236}">
                <a16:creationId xmlns:a16="http://schemas.microsoft.com/office/drawing/2014/main" id="{985E8421-6A6B-6B07-2F1A-5D28E41FA0E0}"/>
              </a:ext>
            </a:extLst>
          </p:cNvPr>
          <p:cNvSpPr>
            <a:spLocks noGrp="1"/>
          </p:cNvSpPr>
          <p:nvPr>
            <p:ph idx="1"/>
          </p:nvPr>
        </p:nvSpPr>
        <p:spPr>
          <a:xfrm>
            <a:off x="645459" y="1333948"/>
            <a:ext cx="10708341" cy="4496581"/>
          </a:xfrm>
        </p:spPr>
        <p:txBody>
          <a:bodyPr vert="horz" lIns="91440" tIns="45720" rIns="91440" bIns="45720" rtlCol="0" anchor="t">
            <a:normAutofit/>
          </a:bodyPr>
          <a:lstStyle/>
          <a:p>
            <a:pPr marL="0" indent="0" algn="just">
              <a:lnSpc>
                <a:spcPct val="107000"/>
              </a:lnSpc>
              <a:spcAft>
                <a:spcPts val="800"/>
              </a:spcAft>
              <a:buNone/>
            </a:pPr>
            <a:r>
              <a:rPr lang="en-GB" sz="1800" dirty="0">
                <a:effectLst/>
                <a:latin typeface="Calibri" panose="020F0502020204030204" pitchFamily="34" charset="0"/>
                <a:ea typeface="Calibri" panose="020F0502020204030204" pitchFamily="34" charset="0"/>
                <a:cs typeface="Arial" panose="020B0604020202020204" pitchFamily="34" charset="0"/>
              </a:rPr>
              <a:t>Below is a sample governance structure for the establishment and operationalization of a country’s GRS along with a brief description of the role of each committee (or subcommittee) in the structure. It is advisable that you consider the range of groups to determine who should participate in the committees and working groups.  </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itle 2">
            <a:extLst>
              <a:ext uri="{FF2B5EF4-FFF2-40B4-BE49-F238E27FC236}">
                <a16:creationId xmlns:a16="http://schemas.microsoft.com/office/drawing/2014/main" id="{183E4E6A-A953-E0C8-D502-1EA46A658E1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Structure</a:t>
            </a:r>
          </a:p>
        </p:txBody>
      </p:sp>
      <p:sp>
        <p:nvSpPr>
          <p:cNvPr id="6" name="Rectangle 5">
            <a:extLst>
              <a:ext uri="{FF2B5EF4-FFF2-40B4-BE49-F238E27FC236}">
                <a16:creationId xmlns:a16="http://schemas.microsoft.com/office/drawing/2014/main" id="{9983B4E6-D0D6-01E3-03F1-78B0C2B56BA7}"/>
              </a:ext>
            </a:extLst>
          </p:cNvPr>
          <p:cNvSpPr/>
          <p:nvPr/>
        </p:nvSpPr>
        <p:spPr>
          <a:xfrm>
            <a:off x="4529044" y="3031834"/>
            <a:ext cx="1929403" cy="588434"/>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ea typeface="Calibri" panose="020F0502020204030204" pitchFamily="34" charset="0"/>
                <a:cs typeface="Calibri" panose="020F0502020204030204" pitchFamily="34" charset="0"/>
              </a:rPr>
              <a:t>Steering Committee</a:t>
            </a:r>
            <a:endParaRPr lang="en-DE" sz="1200"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E440ADD-90EB-846E-B430-DFB6DCE153B2}"/>
              </a:ext>
            </a:extLst>
          </p:cNvPr>
          <p:cNvSpPr/>
          <p:nvPr/>
        </p:nvSpPr>
        <p:spPr>
          <a:xfrm>
            <a:off x="3287865" y="4731516"/>
            <a:ext cx="1355291" cy="588434"/>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ea typeface="Calibri" panose="020F0502020204030204" pitchFamily="34" charset="0"/>
                <a:cs typeface="Calibri" panose="020F0502020204030204" pitchFamily="34" charset="0"/>
              </a:rPr>
              <a:t>Working Group A</a:t>
            </a:r>
            <a:endParaRPr lang="en-DE" sz="1200" dirty="0">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DFFAAECA-2DE2-47C4-9416-59D1E3B91092}"/>
              </a:ext>
            </a:extLst>
          </p:cNvPr>
          <p:cNvSpPr/>
          <p:nvPr/>
        </p:nvSpPr>
        <p:spPr>
          <a:xfrm>
            <a:off x="4816098" y="4731516"/>
            <a:ext cx="1355291" cy="588434"/>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ea typeface="Calibri" panose="020F0502020204030204" pitchFamily="34" charset="0"/>
                <a:cs typeface="Calibri" panose="020F0502020204030204" pitchFamily="34" charset="0"/>
              </a:rPr>
              <a:t>Working Group B</a:t>
            </a:r>
            <a:endParaRPr lang="en-DE" sz="1200" dirty="0">
              <a:latin typeface="Calibri" panose="020F0502020204030204" pitchFamily="34" charset="0"/>
              <a:ea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682AD133-3139-4753-E9A7-ED47D9211E1E}"/>
              </a:ext>
            </a:extLst>
          </p:cNvPr>
          <p:cNvCxnSpPr>
            <a:cxnSpLocks/>
            <a:stCxn id="13" idx="0"/>
            <a:endCxn id="7" idx="2"/>
          </p:cNvCxnSpPr>
          <p:nvPr/>
        </p:nvCxnSpPr>
        <p:spPr>
          <a:xfrm flipH="1" flipV="1">
            <a:off x="5493745" y="4421237"/>
            <a:ext cx="1528232" cy="3102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5A1053C-AEA2-E6FE-3C2B-676783A58C85}"/>
              </a:ext>
            </a:extLst>
          </p:cNvPr>
          <p:cNvSpPr/>
          <p:nvPr/>
        </p:nvSpPr>
        <p:spPr>
          <a:xfrm>
            <a:off x="6344331" y="4731516"/>
            <a:ext cx="1355291" cy="588434"/>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ea typeface="Calibri" panose="020F0502020204030204" pitchFamily="34" charset="0"/>
                <a:cs typeface="Calibri" panose="020F0502020204030204" pitchFamily="34" charset="0"/>
              </a:rPr>
              <a:t>Working Group C</a:t>
            </a:r>
            <a:endParaRPr lang="en-DE" sz="1200"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0B8C470B-54EA-088E-2CA3-6F96FEA17F9A}"/>
              </a:ext>
            </a:extLst>
          </p:cNvPr>
          <p:cNvSpPr/>
          <p:nvPr/>
        </p:nvSpPr>
        <p:spPr>
          <a:xfrm>
            <a:off x="4529043" y="3832803"/>
            <a:ext cx="1929403" cy="588434"/>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ea typeface="Calibri" panose="020F0502020204030204" pitchFamily="34" charset="0"/>
                <a:cs typeface="Calibri" panose="020F0502020204030204" pitchFamily="34" charset="0"/>
              </a:rPr>
              <a:t>Implementation Committee</a:t>
            </a:r>
            <a:endParaRPr lang="en-DE"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0203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D912E66-1EFE-0AA1-979A-7BEC7B0F67A5}"/>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Influence and Interest</a:t>
            </a:r>
          </a:p>
        </p:txBody>
      </p:sp>
      <p:sp>
        <p:nvSpPr>
          <p:cNvPr id="8" name="Rectangle 7">
            <a:extLst>
              <a:ext uri="{FF2B5EF4-FFF2-40B4-BE49-F238E27FC236}">
                <a16:creationId xmlns:a16="http://schemas.microsoft.com/office/drawing/2014/main" id="{02F5311F-8B9C-B719-E351-AE776CE9ED64}"/>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52360529-46FE-0487-24E5-59919642C8AC}"/>
              </a:ext>
            </a:extLst>
          </p:cNvPr>
          <p:cNvPicPr>
            <a:picLocks noChangeAspect="1"/>
          </p:cNvPicPr>
          <p:nvPr/>
        </p:nvPicPr>
        <p:blipFill>
          <a:blip r:embed="rId2"/>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38A9E6FF-7C28-889B-97A1-6517476538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cxnSp>
        <p:nvCxnSpPr>
          <p:cNvPr id="11" name="Straight Connector 10">
            <a:extLst>
              <a:ext uri="{FF2B5EF4-FFF2-40B4-BE49-F238E27FC236}">
                <a16:creationId xmlns:a16="http://schemas.microsoft.com/office/drawing/2014/main" id="{A99E3018-DFD2-5E21-24D6-D36FE29283BB}"/>
              </a:ext>
            </a:extLst>
          </p:cNvPr>
          <p:cNvCxnSpPr>
            <a:cxnSpLocks/>
          </p:cNvCxnSpPr>
          <p:nvPr/>
        </p:nvCxnSpPr>
        <p:spPr>
          <a:xfrm flipV="1">
            <a:off x="3614205" y="1502638"/>
            <a:ext cx="0" cy="364697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3CC0865-604E-B377-A487-108FE6BDA75F}"/>
              </a:ext>
            </a:extLst>
          </p:cNvPr>
          <p:cNvCxnSpPr>
            <a:cxnSpLocks/>
          </p:cNvCxnSpPr>
          <p:nvPr/>
        </p:nvCxnSpPr>
        <p:spPr>
          <a:xfrm>
            <a:off x="3667535" y="5269728"/>
            <a:ext cx="3797616"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FB60177-628F-9D6D-1B68-2EC419CA1CF5}"/>
              </a:ext>
            </a:extLst>
          </p:cNvPr>
          <p:cNvSpPr/>
          <p:nvPr/>
        </p:nvSpPr>
        <p:spPr>
          <a:xfrm>
            <a:off x="3753394" y="1502638"/>
            <a:ext cx="1800000" cy="1800000"/>
          </a:xfrm>
          <a:prstGeom prst="rect">
            <a:avLst/>
          </a:prstGeom>
          <a:solidFill>
            <a:srgbClr val="FFC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9" name="Rectangle 18">
            <a:extLst>
              <a:ext uri="{FF2B5EF4-FFF2-40B4-BE49-F238E27FC236}">
                <a16:creationId xmlns:a16="http://schemas.microsoft.com/office/drawing/2014/main" id="{FFF7D404-D206-1BB8-9379-D35AD854109D}"/>
              </a:ext>
            </a:extLst>
          </p:cNvPr>
          <p:cNvSpPr/>
          <p:nvPr/>
        </p:nvSpPr>
        <p:spPr>
          <a:xfrm>
            <a:off x="3754911" y="3349608"/>
            <a:ext cx="1800000" cy="180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0" name="Rectangle 19">
            <a:extLst>
              <a:ext uri="{FF2B5EF4-FFF2-40B4-BE49-F238E27FC236}">
                <a16:creationId xmlns:a16="http://schemas.microsoft.com/office/drawing/2014/main" id="{5C9C22E2-CFFA-4E44-F91A-5131E02DE68F}"/>
              </a:ext>
            </a:extLst>
          </p:cNvPr>
          <p:cNvSpPr/>
          <p:nvPr/>
        </p:nvSpPr>
        <p:spPr>
          <a:xfrm>
            <a:off x="5608514" y="1502638"/>
            <a:ext cx="1800000" cy="1800000"/>
          </a:xfrm>
          <a:prstGeom prst="rect">
            <a:avLst/>
          </a:prstGeom>
          <a:solidFill>
            <a:srgbClr val="F0001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1" name="Rectangle 20">
            <a:extLst>
              <a:ext uri="{FF2B5EF4-FFF2-40B4-BE49-F238E27FC236}">
                <a16:creationId xmlns:a16="http://schemas.microsoft.com/office/drawing/2014/main" id="{B6378B7C-C923-D860-8F1C-A244AC27597E}"/>
              </a:ext>
            </a:extLst>
          </p:cNvPr>
          <p:cNvSpPr/>
          <p:nvPr/>
        </p:nvSpPr>
        <p:spPr>
          <a:xfrm>
            <a:off x="5610031" y="3349608"/>
            <a:ext cx="1800000" cy="1800000"/>
          </a:xfrm>
          <a:prstGeom prst="rect">
            <a:avLst/>
          </a:prstGeom>
          <a:solidFill>
            <a:srgbClr val="2792B8">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5" name="TextBox 24">
            <a:extLst>
              <a:ext uri="{FF2B5EF4-FFF2-40B4-BE49-F238E27FC236}">
                <a16:creationId xmlns:a16="http://schemas.microsoft.com/office/drawing/2014/main" id="{D3A697DB-4A89-303A-34C3-F5289990CAB6}"/>
              </a:ext>
            </a:extLst>
          </p:cNvPr>
          <p:cNvSpPr txBox="1"/>
          <p:nvPr/>
        </p:nvSpPr>
        <p:spPr>
          <a:xfrm rot="16200000">
            <a:off x="2888665" y="3273503"/>
            <a:ext cx="1026628" cy="369332"/>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Influence</a:t>
            </a:r>
            <a:r>
              <a:rPr lang="en-US" dirty="0"/>
              <a:t> </a:t>
            </a:r>
            <a:endParaRPr lang="en-DE" dirty="0"/>
          </a:p>
        </p:txBody>
      </p:sp>
      <p:sp>
        <p:nvSpPr>
          <p:cNvPr id="26" name="TextBox 25">
            <a:extLst>
              <a:ext uri="{FF2B5EF4-FFF2-40B4-BE49-F238E27FC236}">
                <a16:creationId xmlns:a16="http://schemas.microsoft.com/office/drawing/2014/main" id="{FD357457-BEDA-49D2-3597-3F1FDA044EBD}"/>
              </a:ext>
            </a:extLst>
          </p:cNvPr>
          <p:cNvSpPr txBox="1"/>
          <p:nvPr/>
        </p:nvSpPr>
        <p:spPr>
          <a:xfrm>
            <a:off x="5095200" y="5218762"/>
            <a:ext cx="898516" cy="369332"/>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Interest</a:t>
            </a:r>
            <a:r>
              <a:rPr lang="en-US" dirty="0"/>
              <a:t> </a:t>
            </a:r>
            <a:endParaRPr lang="en-DE" dirty="0"/>
          </a:p>
        </p:txBody>
      </p:sp>
      <p:sp>
        <p:nvSpPr>
          <p:cNvPr id="27" name="TextBox 26">
            <a:extLst>
              <a:ext uri="{FF2B5EF4-FFF2-40B4-BE49-F238E27FC236}">
                <a16:creationId xmlns:a16="http://schemas.microsoft.com/office/drawing/2014/main" id="{AB2BFBC4-879E-1FF0-D522-505422E02945}"/>
              </a:ext>
            </a:extLst>
          </p:cNvPr>
          <p:cNvSpPr txBox="1"/>
          <p:nvPr/>
        </p:nvSpPr>
        <p:spPr>
          <a:xfrm>
            <a:off x="5566321" y="1502638"/>
            <a:ext cx="1894171" cy="1785104"/>
          </a:xfrm>
          <a:prstGeom prst="rect">
            <a:avLst/>
          </a:prstGeom>
          <a:noFill/>
        </p:spPr>
        <p:txBody>
          <a:bodyPr wrap="square" rtlCol="0">
            <a:spAutoFit/>
          </a:bodyPr>
          <a:lstStyle/>
          <a:p>
            <a:r>
              <a:rPr lang="en-US" sz="1000" b="1" dirty="0">
                <a:latin typeface="Calibri" panose="020F0502020204030204" pitchFamily="34" charset="0"/>
                <a:ea typeface="Calibri" panose="020F0502020204030204" pitchFamily="34" charset="0"/>
                <a:cs typeface="Calibri" panose="020F0502020204030204" pitchFamily="34" charset="0"/>
              </a:rPr>
              <a:t>High Influence and High Interest</a:t>
            </a:r>
          </a:p>
          <a:p>
            <a:pPr marL="171450" indent="-171450">
              <a:buFont typeface="Arial" panose="020B0604020202020204" pitchFamily="34" charset="0"/>
              <a:buChar char="•"/>
            </a:pPr>
            <a:r>
              <a:rPr lang="en-US" sz="1000" dirty="0">
                <a:latin typeface="Calibri" panose="020F0502020204030204" pitchFamily="34" charset="0"/>
                <a:ea typeface="Calibri" panose="020F0502020204030204" pitchFamily="34" charset="0"/>
                <a:cs typeface="Calibri" panose="020F0502020204030204" pitchFamily="34" charset="0"/>
              </a:rPr>
              <a:t>Key players</a:t>
            </a:r>
          </a:p>
          <a:p>
            <a:pPr marL="171450" indent="-171450">
              <a:buFont typeface="Arial" panose="020B0604020202020204" pitchFamily="34" charset="0"/>
              <a:buChar char="•"/>
            </a:pPr>
            <a:r>
              <a:rPr lang="en-US" sz="1000" dirty="0">
                <a:latin typeface="Calibri" panose="020F0502020204030204" pitchFamily="34" charset="0"/>
                <a:ea typeface="Calibri" panose="020F0502020204030204" pitchFamily="34" charset="0"/>
                <a:cs typeface="Calibri" panose="020F0502020204030204" pitchFamily="34" charset="0"/>
              </a:rPr>
              <a:t>Involve in governance</a:t>
            </a:r>
          </a:p>
          <a:p>
            <a:pPr marL="171450" indent="-171450">
              <a:buFont typeface="Arial" panose="020B0604020202020204" pitchFamily="34" charset="0"/>
              <a:buChar char="•"/>
            </a:pPr>
            <a:r>
              <a:rPr lang="en-US" sz="1000" dirty="0">
                <a:latin typeface="Calibri" panose="020F0502020204030204" pitchFamily="34" charset="0"/>
                <a:ea typeface="Calibri" panose="020F0502020204030204" pitchFamily="34" charset="0"/>
                <a:cs typeface="Calibri" panose="020F0502020204030204" pitchFamily="34" charset="0"/>
              </a:rPr>
              <a:t>Engage and consult regularly</a:t>
            </a:r>
          </a:p>
          <a:p>
            <a:pPr marL="171450" indent="-171450">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Calibri" panose="020F0502020204030204" pitchFamily="34" charset="0"/>
            </a:endParaRPr>
          </a:p>
          <a:p>
            <a:r>
              <a:rPr lang="en-US" sz="1000" dirty="0">
                <a:latin typeface="Calibri" panose="020F0502020204030204" pitchFamily="34" charset="0"/>
                <a:ea typeface="Calibri" panose="020F0502020204030204" pitchFamily="34" charset="0"/>
                <a:cs typeface="Calibri" panose="020F0502020204030204" pitchFamily="34" charset="0"/>
              </a:rPr>
              <a:t>e.g. government (</a:t>
            </a:r>
            <a:r>
              <a:rPr lang="en-US" sz="1000" dirty="0" err="1">
                <a:latin typeface="Calibri" panose="020F0502020204030204" pitchFamily="34" charset="0"/>
                <a:ea typeface="Calibri" panose="020F0502020204030204" pitchFamily="34" charset="0"/>
                <a:cs typeface="Calibri" panose="020F0502020204030204" pitchFamily="34" charset="0"/>
              </a:rPr>
              <a:t>defence</a:t>
            </a:r>
            <a:r>
              <a:rPr lang="en-US" sz="1000" dirty="0">
                <a:latin typeface="Calibri" panose="020F0502020204030204" pitchFamily="34" charset="0"/>
                <a:ea typeface="Calibri" panose="020F0502020204030204" pitchFamily="34" charset="0"/>
                <a:cs typeface="Calibri" panose="020F0502020204030204" pitchFamily="34" charset="0"/>
              </a:rPr>
              <a:t>, policy and science agencies)</a:t>
            </a:r>
          </a:p>
          <a:p>
            <a:r>
              <a:rPr lang="en-US" sz="1000" dirty="0">
                <a:latin typeface="Calibri" panose="020F0502020204030204" pitchFamily="34" charset="0"/>
                <a:ea typeface="Calibri" panose="020F0502020204030204" pitchFamily="34" charset="0"/>
                <a:cs typeface="Calibri" panose="020F0502020204030204" pitchFamily="34" charset="0"/>
              </a:rPr>
              <a:t>e.g. scientific community</a:t>
            </a:r>
          </a:p>
          <a:p>
            <a:endParaRPr lang="en-US" sz="1000" dirty="0">
              <a:latin typeface="Calibri" panose="020F0502020204030204" pitchFamily="34" charset="0"/>
              <a:ea typeface="Calibri" panose="020F0502020204030204" pitchFamily="34" charset="0"/>
              <a:cs typeface="Calibri" panose="020F0502020204030204" pitchFamily="34" charset="0"/>
            </a:endParaRPr>
          </a:p>
          <a:p>
            <a:endParaRPr lang="en-US" sz="1000" dirty="0">
              <a:latin typeface="Calibri" panose="020F0502020204030204" pitchFamily="34" charset="0"/>
              <a:ea typeface="Calibri" panose="020F0502020204030204" pitchFamily="34" charset="0"/>
              <a:cs typeface="Calibri" panose="020F0502020204030204" pitchFamily="34" charset="0"/>
            </a:endParaRPr>
          </a:p>
          <a:p>
            <a:r>
              <a:rPr lang="en-US" sz="1000" b="1" dirty="0">
                <a:latin typeface="Calibri" panose="020F0502020204030204" pitchFamily="34" charset="0"/>
                <a:ea typeface="Calibri" panose="020F0502020204030204" pitchFamily="34" charset="0"/>
                <a:cs typeface="Calibri" panose="020F0502020204030204" pitchFamily="34" charset="0"/>
              </a:rPr>
              <a:t>KEEP SATISFIED</a:t>
            </a:r>
            <a:endParaRPr lang="en-DE" sz="1000" b="1" dirty="0">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7B963BEF-3AF3-29B9-A6A8-F1B3DF85BF3E}"/>
              </a:ext>
            </a:extLst>
          </p:cNvPr>
          <p:cNvSpPr txBox="1"/>
          <p:nvPr/>
        </p:nvSpPr>
        <p:spPr>
          <a:xfrm>
            <a:off x="3714343" y="1502637"/>
            <a:ext cx="1894171" cy="2092881"/>
          </a:xfrm>
          <a:prstGeom prst="rect">
            <a:avLst/>
          </a:prstGeom>
          <a:noFill/>
        </p:spPr>
        <p:txBody>
          <a:bodyPr wrap="square" rtlCol="0">
            <a:spAutoFit/>
          </a:bodyPr>
          <a:lstStyle/>
          <a:p>
            <a:r>
              <a:rPr lang="en-US" sz="1000" b="1" dirty="0">
                <a:latin typeface="Calibri" panose="020F0502020204030204" pitchFamily="34" charset="0"/>
                <a:ea typeface="Calibri" panose="020F0502020204030204" pitchFamily="34" charset="0"/>
                <a:cs typeface="Calibri" panose="020F0502020204030204" pitchFamily="34" charset="0"/>
              </a:rPr>
              <a:t>High Influence and Low Interest</a:t>
            </a:r>
          </a:p>
          <a:p>
            <a:pPr marL="171450" indent="-171450">
              <a:buFont typeface="Arial" panose="020B0604020202020204" pitchFamily="34" charset="0"/>
              <a:buChar char="•"/>
            </a:pPr>
            <a:r>
              <a:rPr lang="en-US" sz="1000" dirty="0">
                <a:latin typeface="Calibri" panose="020F0502020204030204" pitchFamily="34" charset="0"/>
                <a:ea typeface="Calibri" panose="020F0502020204030204" pitchFamily="34" charset="0"/>
                <a:cs typeface="Calibri" panose="020F0502020204030204" pitchFamily="34" charset="0"/>
              </a:rPr>
              <a:t>Meet their needs</a:t>
            </a:r>
          </a:p>
          <a:p>
            <a:pPr marL="171450" indent="-171450">
              <a:buFont typeface="Arial" panose="020B0604020202020204" pitchFamily="34" charset="0"/>
              <a:buChar char="•"/>
            </a:pPr>
            <a:r>
              <a:rPr lang="en-US" sz="1000" dirty="0">
                <a:latin typeface="Calibri" panose="020F0502020204030204" pitchFamily="34" charset="0"/>
                <a:ea typeface="Calibri" panose="020F0502020204030204" pitchFamily="34" charset="0"/>
                <a:cs typeface="Calibri" panose="020F0502020204030204" pitchFamily="34" charset="0"/>
              </a:rPr>
              <a:t>Try and increase level of interest</a:t>
            </a:r>
          </a:p>
          <a:p>
            <a:pPr marL="171450" indent="-171450">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Calibri" panose="020F0502020204030204" pitchFamily="34" charset="0"/>
            </a:endParaRPr>
          </a:p>
          <a:p>
            <a:r>
              <a:rPr lang="en-US" sz="1000" dirty="0">
                <a:latin typeface="Calibri" panose="020F0502020204030204" pitchFamily="34" charset="0"/>
                <a:ea typeface="Calibri" panose="020F0502020204030204" pitchFamily="34" charset="0"/>
                <a:cs typeface="Calibri" panose="020F0502020204030204" pitchFamily="34" charset="0"/>
              </a:rPr>
              <a:t>e.g. industry (private sector, geospatial industry)</a:t>
            </a:r>
          </a:p>
          <a:p>
            <a:endParaRPr lang="en-US" sz="1000" dirty="0">
              <a:latin typeface="Calibri" panose="020F0502020204030204" pitchFamily="34" charset="0"/>
              <a:ea typeface="Calibri" panose="020F0502020204030204" pitchFamily="34" charset="0"/>
              <a:cs typeface="Calibri" panose="020F0502020204030204" pitchFamily="34" charset="0"/>
            </a:endParaRPr>
          </a:p>
          <a:p>
            <a:endParaRPr lang="en-US" sz="1000" dirty="0">
              <a:latin typeface="Calibri" panose="020F0502020204030204" pitchFamily="34" charset="0"/>
              <a:ea typeface="Calibri" panose="020F0502020204030204" pitchFamily="34" charset="0"/>
              <a:cs typeface="Calibri" panose="020F0502020204030204" pitchFamily="34" charset="0"/>
            </a:endParaRPr>
          </a:p>
          <a:p>
            <a:endParaRPr lang="en-US" sz="1000" dirty="0">
              <a:latin typeface="Calibri" panose="020F0502020204030204" pitchFamily="34" charset="0"/>
              <a:ea typeface="Calibri" panose="020F0502020204030204" pitchFamily="34" charset="0"/>
              <a:cs typeface="Calibri" panose="020F0502020204030204" pitchFamily="34" charset="0"/>
            </a:endParaRPr>
          </a:p>
          <a:p>
            <a:r>
              <a:rPr lang="en-US" sz="1000" b="1" dirty="0">
                <a:latin typeface="Calibri" panose="020F0502020204030204" pitchFamily="34" charset="0"/>
                <a:ea typeface="Calibri" panose="020F0502020204030204" pitchFamily="34" charset="0"/>
                <a:cs typeface="Calibri" panose="020F0502020204030204" pitchFamily="34" charset="0"/>
              </a:rPr>
              <a:t>INVOLVE AND COLLABORATE</a:t>
            </a:r>
          </a:p>
          <a:p>
            <a:endParaRPr lang="en-US" sz="1000" dirty="0">
              <a:latin typeface="Calibri" panose="020F0502020204030204" pitchFamily="34" charset="0"/>
              <a:ea typeface="Calibri" panose="020F0502020204030204" pitchFamily="34" charset="0"/>
              <a:cs typeface="Calibri" panose="020F0502020204030204" pitchFamily="34" charset="0"/>
            </a:endParaRPr>
          </a:p>
          <a:p>
            <a:endParaRPr lang="en-DE" sz="1000" dirty="0">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78344493-3865-D575-21E4-04478DF6FF90}"/>
              </a:ext>
            </a:extLst>
          </p:cNvPr>
          <p:cNvSpPr txBox="1"/>
          <p:nvPr/>
        </p:nvSpPr>
        <p:spPr>
          <a:xfrm>
            <a:off x="3714343" y="3349608"/>
            <a:ext cx="1894171" cy="2092881"/>
          </a:xfrm>
          <a:prstGeom prst="rect">
            <a:avLst/>
          </a:prstGeom>
          <a:noFill/>
        </p:spPr>
        <p:txBody>
          <a:bodyPr wrap="square" rtlCol="0">
            <a:spAutoFit/>
          </a:bodyPr>
          <a:lstStyle/>
          <a:p>
            <a:r>
              <a:rPr lang="en-US" sz="1000" b="1" dirty="0">
                <a:latin typeface="Calibri" panose="020F0502020204030204" pitchFamily="34" charset="0"/>
                <a:ea typeface="Calibri" panose="020F0502020204030204" pitchFamily="34" charset="0"/>
                <a:cs typeface="Calibri" panose="020F0502020204030204" pitchFamily="34" charset="0"/>
              </a:rPr>
              <a:t>Low Influence and Low Interest</a:t>
            </a:r>
          </a:p>
          <a:p>
            <a:pPr marL="171450" indent="-171450">
              <a:buFont typeface="Arial" panose="020B0604020202020204" pitchFamily="34" charset="0"/>
              <a:buChar char="•"/>
            </a:pPr>
            <a:r>
              <a:rPr lang="en-US" sz="1000" dirty="0">
                <a:latin typeface="Calibri" panose="020F0502020204030204" pitchFamily="34" charset="0"/>
                <a:ea typeface="Calibri" panose="020F0502020204030204" pitchFamily="34" charset="0"/>
                <a:cs typeface="Calibri" panose="020F0502020204030204" pitchFamily="34" charset="0"/>
              </a:rPr>
              <a:t>Inform via general communications, newsletters and website</a:t>
            </a:r>
          </a:p>
          <a:p>
            <a:pPr marL="171450" indent="-171450">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Calibri" panose="020F0502020204030204" pitchFamily="34" charset="0"/>
            </a:endParaRPr>
          </a:p>
          <a:p>
            <a:r>
              <a:rPr lang="en-US" sz="1000" dirty="0">
                <a:latin typeface="Calibri" panose="020F0502020204030204" pitchFamily="34" charset="0"/>
                <a:ea typeface="Calibri" panose="020F0502020204030204" pitchFamily="34" charset="0"/>
                <a:cs typeface="Calibri" panose="020F0502020204030204" pitchFamily="34" charset="0"/>
              </a:rPr>
              <a:t>e.g. general public</a:t>
            </a:r>
          </a:p>
          <a:p>
            <a:endParaRPr lang="en-US" sz="1000" dirty="0">
              <a:latin typeface="Calibri" panose="020F0502020204030204" pitchFamily="34" charset="0"/>
              <a:ea typeface="Calibri" panose="020F0502020204030204" pitchFamily="34" charset="0"/>
              <a:cs typeface="Calibri" panose="020F0502020204030204" pitchFamily="34" charset="0"/>
            </a:endParaRPr>
          </a:p>
          <a:p>
            <a:endParaRPr lang="en-US" sz="1000" dirty="0">
              <a:latin typeface="Calibri" panose="020F0502020204030204" pitchFamily="34" charset="0"/>
              <a:ea typeface="Calibri" panose="020F0502020204030204" pitchFamily="34" charset="0"/>
              <a:cs typeface="Calibri" panose="020F0502020204030204" pitchFamily="34" charset="0"/>
            </a:endParaRPr>
          </a:p>
          <a:p>
            <a:endParaRPr lang="en-US" sz="1000" dirty="0">
              <a:latin typeface="Calibri" panose="020F0502020204030204" pitchFamily="34" charset="0"/>
              <a:ea typeface="Calibri" panose="020F0502020204030204" pitchFamily="34" charset="0"/>
              <a:cs typeface="Calibri" panose="020F0502020204030204" pitchFamily="34" charset="0"/>
            </a:endParaRPr>
          </a:p>
          <a:p>
            <a:r>
              <a:rPr lang="en-US" sz="1000" b="1" dirty="0">
                <a:latin typeface="Calibri" panose="020F0502020204030204" pitchFamily="34" charset="0"/>
                <a:ea typeface="Calibri" panose="020F0502020204030204" pitchFamily="34" charset="0"/>
                <a:cs typeface="Calibri" panose="020F0502020204030204" pitchFamily="34" charset="0"/>
              </a:rPr>
              <a:t>KEEP INFORMED</a:t>
            </a:r>
          </a:p>
          <a:p>
            <a:endParaRPr lang="en-US" sz="10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DE" sz="1000" dirty="0">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F852446F-DD0A-098E-BBAC-C0444D687708}"/>
              </a:ext>
            </a:extLst>
          </p:cNvPr>
          <p:cNvSpPr txBox="1"/>
          <p:nvPr/>
        </p:nvSpPr>
        <p:spPr>
          <a:xfrm>
            <a:off x="5580211" y="3349608"/>
            <a:ext cx="1894171" cy="1785104"/>
          </a:xfrm>
          <a:prstGeom prst="rect">
            <a:avLst/>
          </a:prstGeom>
          <a:noFill/>
        </p:spPr>
        <p:txBody>
          <a:bodyPr wrap="square" rtlCol="0">
            <a:spAutoFit/>
          </a:bodyPr>
          <a:lstStyle/>
          <a:p>
            <a:r>
              <a:rPr lang="en-US" sz="1000" b="1" dirty="0">
                <a:latin typeface="Calibri" panose="020F0502020204030204" pitchFamily="34" charset="0"/>
                <a:ea typeface="Calibri" panose="020F0502020204030204" pitchFamily="34" charset="0"/>
                <a:cs typeface="Calibri" panose="020F0502020204030204" pitchFamily="34" charset="0"/>
              </a:rPr>
              <a:t>Low Influence and High Interest</a:t>
            </a:r>
          </a:p>
          <a:p>
            <a:pPr marL="171450" indent="-171450">
              <a:buFont typeface="Arial" panose="020B0604020202020204" pitchFamily="34" charset="0"/>
              <a:buChar char="•"/>
            </a:pPr>
            <a:r>
              <a:rPr lang="en-US" sz="1000" dirty="0">
                <a:latin typeface="Calibri" panose="020F0502020204030204" pitchFamily="34" charset="0"/>
                <a:ea typeface="Calibri" panose="020F0502020204030204" pitchFamily="34" charset="0"/>
                <a:cs typeface="Calibri" panose="020F0502020204030204" pitchFamily="34" charset="0"/>
              </a:rPr>
              <a:t>Keep informed and consult on interest area</a:t>
            </a:r>
          </a:p>
          <a:p>
            <a:pPr marL="171450" indent="-171450">
              <a:buFont typeface="Arial" panose="020B0604020202020204" pitchFamily="34" charset="0"/>
              <a:buChar char="•"/>
            </a:pPr>
            <a:r>
              <a:rPr lang="en-US" sz="1000" dirty="0">
                <a:latin typeface="Calibri" panose="020F0502020204030204" pitchFamily="34" charset="0"/>
                <a:ea typeface="Calibri" panose="020F0502020204030204" pitchFamily="34" charset="0"/>
                <a:cs typeface="Calibri" panose="020F0502020204030204" pitchFamily="34" charset="0"/>
              </a:rPr>
              <a:t>Potential supporter or ambassador</a:t>
            </a:r>
          </a:p>
          <a:p>
            <a:pPr marL="171450" indent="-171450">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Calibri" panose="020F0502020204030204" pitchFamily="34" charset="0"/>
            </a:endParaRPr>
          </a:p>
          <a:p>
            <a:r>
              <a:rPr lang="en-US" sz="1000" dirty="0">
                <a:latin typeface="Calibri" panose="020F0502020204030204" pitchFamily="34" charset="0"/>
                <a:ea typeface="Calibri" panose="020F0502020204030204" pitchFamily="34" charset="0"/>
                <a:cs typeface="Calibri" panose="020F0502020204030204" pitchFamily="34" charset="0"/>
              </a:rPr>
              <a:t>e.g. user community from government, academia and industry</a:t>
            </a:r>
          </a:p>
          <a:p>
            <a:pPr marL="171450" indent="-171450">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Calibri" panose="020F0502020204030204" pitchFamily="34" charset="0"/>
            </a:endParaRPr>
          </a:p>
          <a:p>
            <a:r>
              <a:rPr lang="en-US" sz="1000" b="1" dirty="0">
                <a:latin typeface="Calibri" panose="020F0502020204030204" pitchFamily="34" charset="0"/>
                <a:ea typeface="Calibri" panose="020F0502020204030204" pitchFamily="34" charset="0"/>
                <a:cs typeface="Calibri" panose="020F0502020204030204" pitchFamily="34" charset="0"/>
              </a:rPr>
              <a:t>CONSULT</a:t>
            </a:r>
            <a:endParaRPr lang="en-DE" sz="1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981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CC5EB79-F803-486D-8CF1-EF19679A2085}"/>
              </a:ext>
            </a:extLst>
          </p:cNvPr>
          <p:cNvSpPr>
            <a:spLocks noGrp="1"/>
          </p:cNvSpPr>
          <p:nvPr>
            <p:ph idx="1"/>
          </p:nvPr>
        </p:nvSpPr>
        <p:spPr>
          <a:xfrm>
            <a:off x="4109420" y="1387736"/>
            <a:ext cx="7244379" cy="4442793"/>
          </a:xfrm>
        </p:spPr>
        <p:txBody>
          <a:bodyPr vert="horz" lIns="91440" tIns="45720" rIns="91440" bIns="45720" rtlCol="0" anchor="t">
            <a:normAutofit/>
          </a:bodyPr>
          <a:lstStyle/>
          <a:p>
            <a:pPr marL="359410" indent="-359410">
              <a:buFont typeface="Arial,Sans-Serif" panose="020B0604020202020204" pitchFamily="34" charset="0"/>
              <a:buChar char="•"/>
              <a:defRPr/>
            </a:pPr>
            <a:r>
              <a:rPr lang="de-DE" dirty="0">
                <a:latin typeface="Calibri" panose="020F0502020204030204" pitchFamily="34" charset="0"/>
                <a:cs typeface="Calibri" panose="020F0502020204030204" pitchFamily="34" charset="0"/>
              </a:rPr>
              <a:t>United </a:t>
            </a:r>
            <a:r>
              <a:rPr lang="de-DE" dirty="0" err="1">
                <a:latin typeface="Calibri" panose="020F0502020204030204" pitchFamily="34" charset="0"/>
                <a:cs typeface="Calibri" panose="020F0502020204030204" pitchFamily="34" charset="0"/>
              </a:rPr>
              <a:t>Nations</a:t>
            </a:r>
            <a:r>
              <a:rPr lang="de-DE" dirty="0">
                <a:latin typeface="Calibri" panose="020F0502020204030204" pitchFamily="34" charset="0"/>
                <a:cs typeface="Calibri" panose="020F0502020204030204" pitchFamily="34" charset="0"/>
              </a:rPr>
              <a:t> Global </a:t>
            </a:r>
            <a:r>
              <a:rPr lang="de-DE" dirty="0" err="1">
                <a:latin typeface="Calibri" panose="020F0502020204030204" pitchFamily="34" charset="0"/>
                <a:cs typeface="Calibri" panose="020F0502020204030204" pitchFamily="34" charset="0"/>
              </a:rPr>
              <a:t>Geospatial</a:t>
            </a:r>
            <a:r>
              <a:rPr lang="de-DE" dirty="0">
                <a:latin typeface="Calibri" panose="020F0502020204030204" pitchFamily="34" charset="0"/>
                <a:cs typeface="Calibri" panose="020F0502020204030204" pitchFamily="34" charset="0"/>
              </a:rPr>
              <a:t> Information Management Committee </a:t>
            </a:r>
            <a:r>
              <a:rPr lang="de-DE" dirty="0" err="1">
                <a:latin typeface="Calibri" panose="020F0502020204030204" pitchFamily="34" charset="0"/>
                <a:cs typeface="Calibri" panose="020F0502020204030204" pitchFamily="34" charset="0"/>
              </a:rPr>
              <a:t>of</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Experts</a:t>
            </a:r>
            <a:endParaRPr lang="de-DE" dirty="0">
              <a:latin typeface="Calibri" panose="020F0502020204030204" pitchFamily="34" charset="0"/>
              <a:cs typeface="Calibri" panose="020F0502020204030204" pitchFamily="34" charset="0"/>
            </a:endParaRPr>
          </a:p>
          <a:p>
            <a:pPr marL="816610" lvl="1" indent="-359410">
              <a:buFont typeface="Arial,Sans-Serif" panose="020B0604020202020204" pitchFamily="34" charset="0"/>
              <a:buChar char="•"/>
              <a:defRPr/>
            </a:pPr>
            <a:r>
              <a:rPr lang="en-AU" sz="1800" b="0" i="0" dirty="0">
                <a:effectLst/>
                <a:latin typeface="Calibri" panose="020F0502020204030204" pitchFamily="34" charset="0"/>
                <a:cs typeface="Calibri" panose="020F0502020204030204" pitchFamily="34" charset="0"/>
              </a:rPr>
              <a:t>ECOSOC established the Committee of Experts as the apex intergovernmental mechanism for making joint decisions and setting directions with regard to the production, availability and use of geospatial information within national, regional and global policy frameworks. Led by United Nations Member States, UN-GGIM aims to address global challenges regarding the use of geospatial information, including in the development agendas, and to serve as a body for global policymaking in the field of geospatial information management.</a:t>
            </a:r>
            <a:endParaRPr lang="de-DE" sz="1800" dirty="0">
              <a:latin typeface="Calibri" panose="020F0502020204030204" pitchFamily="34" charset="0"/>
              <a:cs typeface="Calibri" panose="020F0502020204030204" pitchFamily="34" charset="0"/>
            </a:endParaRPr>
          </a:p>
          <a:p>
            <a:pPr marL="359410" indent="-359410">
              <a:buFont typeface="Arial" panose="020B0604020202020204" pitchFamily="34" charset="0"/>
              <a:buChar char="•"/>
              <a:defRPr/>
            </a:pPr>
            <a:endParaRPr lang="nb-NO" sz="1600" dirty="0"/>
          </a:p>
        </p:txBody>
      </p:sp>
      <p:pic>
        <p:nvPicPr>
          <p:cNvPr id="4" name="Grafik 3">
            <a:extLst>
              <a:ext uri="{FF2B5EF4-FFF2-40B4-BE49-F238E27FC236}">
                <a16:creationId xmlns:a16="http://schemas.microsoft.com/office/drawing/2014/main" id="{CD6B8DB0-7F00-4A26-9D88-1B9970EF8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52" y="1387736"/>
            <a:ext cx="3239220" cy="2010406"/>
          </a:xfrm>
          <a:prstGeom prst="rect">
            <a:avLst/>
          </a:prstGeom>
        </p:spPr>
      </p:pic>
      <p:sp>
        <p:nvSpPr>
          <p:cNvPr id="8" name="Title 2">
            <a:extLst>
              <a:ext uri="{FF2B5EF4-FFF2-40B4-BE49-F238E27FC236}">
                <a16:creationId xmlns:a16="http://schemas.microsoft.com/office/drawing/2014/main" id="{F1A0E573-C8AB-11E4-1CC9-960AA44F2E46}"/>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International governance</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9" name="Fußzeilenplatzhalter 3">
            <a:extLst>
              <a:ext uri="{FF2B5EF4-FFF2-40B4-BE49-F238E27FC236}">
                <a16:creationId xmlns:a16="http://schemas.microsoft.com/office/drawing/2014/main" id="{0490753F-0D1B-6A1D-5DA6-1956F8EE08E3}"/>
              </a:ext>
            </a:extLst>
          </p:cNvPr>
          <p:cNvSpPr>
            <a:spLocks noGrp="1"/>
          </p:cNvSpPr>
          <p:nvPr>
            <p:ph type="ftr" sz="quarter" idx="11"/>
          </p:nvPr>
        </p:nvSpPr>
        <p:spPr>
          <a:xfrm>
            <a:off x="4038600" y="6356350"/>
            <a:ext cx="4114800" cy="365125"/>
          </a:xfrm>
        </p:spPr>
        <p:txBody>
          <a:bodyPr/>
          <a:lstStyle/>
          <a:p>
            <a:r>
              <a:rPr lang="de-DE"/>
              <a:t>Geodesy Capacity Development Workshop</a:t>
            </a:r>
          </a:p>
        </p:txBody>
      </p:sp>
      <p:sp>
        <p:nvSpPr>
          <p:cNvPr id="10" name="Rectangle 9">
            <a:extLst>
              <a:ext uri="{FF2B5EF4-FFF2-40B4-BE49-F238E27FC236}">
                <a16:creationId xmlns:a16="http://schemas.microsoft.com/office/drawing/2014/main" id="{58724D89-5C93-879B-A004-A53A262CD244}"/>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1" name="Picture 10">
            <a:extLst>
              <a:ext uri="{FF2B5EF4-FFF2-40B4-BE49-F238E27FC236}">
                <a16:creationId xmlns:a16="http://schemas.microsoft.com/office/drawing/2014/main" id="{E3581E37-BB56-7261-E17D-18D6E07A64E8}"/>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12" name="Picture 11" descr="A logo with a circular design&#10;&#10;Description automatically generated with medium confidence">
            <a:extLst>
              <a:ext uri="{FF2B5EF4-FFF2-40B4-BE49-F238E27FC236}">
                <a16:creationId xmlns:a16="http://schemas.microsoft.com/office/drawing/2014/main" id="{9D1F44BC-F45A-3785-B648-75E1D228E0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3996167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3">
            <a:extLst>
              <a:ext uri="{FF2B5EF4-FFF2-40B4-BE49-F238E27FC236}">
                <a16:creationId xmlns:a16="http://schemas.microsoft.com/office/drawing/2014/main" id="{2F8EBFC7-8942-A30B-C8D3-098E6EB6F51E}"/>
              </a:ext>
            </a:extLst>
          </p:cNvPr>
          <p:cNvSpPr>
            <a:spLocks noGrp="1"/>
          </p:cNvSpPr>
          <p:nvPr>
            <p:ph type="ftr" sz="quarter" idx="11"/>
          </p:nvPr>
        </p:nvSpPr>
        <p:spPr>
          <a:xfrm>
            <a:off x="4038600" y="6356350"/>
            <a:ext cx="4114800" cy="365125"/>
          </a:xfrm>
        </p:spPr>
        <p:txBody>
          <a:bodyPr/>
          <a:lstStyle/>
          <a:p>
            <a:r>
              <a:rPr lang="de-DE"/>
              <a:t>Geodesy Capacity Development Workshop</a:t>
            </a:r>
          </a:p>
        </p:txBody>
      </p:sp>
      <p:sp>
        <p:nvSpPr>
          <p:cNvPr id="5" name="Rectangle 4">
            <a:extLst>
              <a:ext uri="{FF2B5EF4-FFF2-40B4-BE49-F238E27FC236}">
                <a16:creationId xmlns:a16="http://schemas.microsoft.com/office/drawing/2014/main" id="{56274F8F-8593-11BA-A088-EDBF97B142FB}"/>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descr="A logo with a circular design&#10;&#10;Description automatically generated with medium confidence">
            <a:extLst>
              <a:ext uri="{FF2B5EF4-FFF2-40B4-BE49-F238E27FC236}">
                <a16:creationId xmlns:a16="http://schemas.microsoft.com/office/drawing/2014/main" id="{75161B67-722B-46F5-1E19-76BAC7D5E8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Inhaltsplatzhalter 2">
            <a:extLst>
              <a:ext uri="{FF2B5EF4-FFF2-40B4-BE49-F238E27FC236}">
                <a16:creationId xmlns:a16="http://schemas.microsoft.com/office/drawing/2014/main" id="{ACC5EB79-F803-486D-8CF1-EF19679A2085}"/>
              </a:ext>
            </a:extLst>
          </p:cNvPr>
          <p:cNvSpPr>
            <a:spLocks noGrp="1"/>
          </p:cNvSpPr>
          <p:nvPr>
            <p:ph idx="1"/>
          </p:nvPr>
        </p:nvSpPr>
        <p:spPr>
          <a:xfrm>
            <a:off x="4528968" y="1054249"/>
            <a:ext cx="7473617" cy="5701553"/>
          </a:xfrm>
        </p:spPr>
        <p:txBody>
          <a:bodyPr vert="horz" lIns="91440" tIns="45720" rIns="91440" bIns="45720" rtlCol="0" anchor="t">
            <a:normAutofit fontScale="70000" lnSpcReduction="20000"/>
          </a:bodyPr>
          <a:lstStyle/>
          <a:p>
            <a:pPr marL="0" indent="0" algn="l">
              <a:buNone/>
            </a:pPr>
            <a:r>
              <a:rPr lang="en-AU" b="1" i="0" dirty="0">
                <a:solidFill>
                  <a:srgbClr val="555555"/>
                </a:solidFill>
                <a:effectLst/>
                <a:latin typeface="Calibri" panose="020F0502020204030204" pitchFamily="34" charset="0"/>
                <a:cs typeface="Calibri" panose="020F0502020204030204" pitchFamily="34" charset="0"/>
              </a:rPr>
              <a:t>High-level Group</a:t>
            </a:r>
          </a:p>
          <a:p>
            <a:pPr marL="0" indent="0" algn="l">
              <a:buNone/>
            </a:pPr>
            <a:r>
              <a:rPr lang="en-AU" b="0" i="0" dirty="0">
                <a:solidFill>
                  <a:srgbClr val="555555"/>
                </a:solidFill>
                <a:effectLst/>
                <a:latin typeface="Calibri" panose="020F0502020204030204" pitchFamily="34" charset="0"/>
                <a:cs typeface="Calibri" panose="020F0502020204030204" pitchFamily="34" charset="0"/>
              </a:rPr>
              <a:t>1. </a:t>
            </a:r>
            <a:r>
              <a:rPr lang="en-AU" b="0" i="0" u="none" strike="noStrike" dirty="0">
                <a:solidFill>
                  <a:srgbClr val="5B92E5"/>
                </a:solidFill>
                <a:effectLst/>
                <a:latin typeface="Calibri" panose="020F0502020204030204" pitchFamily="34" charset="0"/>
                <a:cs typeface="Calibri" panose="020F0502020204030204" pitchFamily="34" charset="0"/>
                <a:hlinkClick r:id="rId3"/>
              </a:rPr>
              <a:t>High-level Group of the Integrated Geospatial Information Framework</a:t>
            </a:r>
            <a:endParaRPr lang="en-AU" b="0" i="0" dirty="0">
              <a:solidFill>
                <a:srgbClr val="555555"/>
              </a:solidFill>
              <a:effectLst/>
              <a:latin typeface="Calibri" panose="020F0502020204030204" pitchFamily="34" charset="0"/>
              <a:cs typeface="Calibri" panose="020F0502020204030204" pitchFamily="34" charset="0"/>
            </a:endParaRPr>
          </a:p>
          <a:p>
            <a:pPr marL="0" indent="0" algn="l">
              <a:buNone/>
            </a:pPr>
            <a:r>
              <a:rPr lang="en-AU" b="1" i="0" dirty="0">
                <a:solidFill>
                  <a:srgbClr val="555555"/>
                </a:solidFill>
                <a:effectLst/>
                <a:latin typeface="Calibri" panose="020F0502020204030204" pitchFamily="34" charset="0"/>
                <a:cs typeface="Calibri" panose="020F0502020204030204" pitchFamily="34" charset="0"/>
              </a:rPr>
              <a:t>Subcommittee</a:t>
            </a:r>
          </a:p>
          <a:p>
            <a:pPr marL="0" indent="0" algn="l">
              <a:buNone/>
            </a:pPr>
            <a:r>
              <a:rPr lang="en-AU" b="0" i="0" dirty="0">
                <a:solidFill>
                  <a:srgbClr val="555555"/>
                </a:solidFill>
                <a:effectLst/>
                <a:latin typeface="Calibri" panose="020F0502020204030204" pitchFamily="34" charset="0"/>
                <a:cs typeface="Calibri" panose="020F0502020204030204" pitchFamily="34" charset="0"/>
              </a:rPr>
              <a:t>1. </a:t>
            </a:r>
            <a:r>
              <a:rPr lang="en-AU" b="0" i="0" u="none" strike="noStrike" dirty="0">
                <a:solidFill>
                  <a:srgbClr val="5B92E5"/>
                </a:solidFill>
                <a:effectLst/>
                <a:latin typeface="Calibri" panose="020F0502020204030204" pitchFamily="34" charset="0"/>
                <a:cs typeface="Calibri" panose="020F0502020204030204" pitchFamily="34" charset="0"/>
                <a:hlinkClick r:id="rId4"/>
              </a:rPr>
              <a:t>Subcommittee on Geodesy (formerly WG on Global Geodetic Reference Frame)</a:t>
            </a:r>
            <a:endParaRPr lang="en-AU" b="0" i="0" dirty="0">
              <a:solidFill>
                <a:srgbClr val="555555"/>
              </a:solidFill>
              <a:effectLst/>
              <a:latin typeface="Calibri" panose="020F0502020204030204" pitchFamily="34" charset="0"/>
              <a:cs typeface="Calibri" panose="020F0502020204030204" pitchFamily="34" charset="0"/>
            </a:endParaRPr>
          </a:p>
          <a:p>
            <a:pPr marL="0" indent="0" algn="l">
              <a:buNone/>
            </a:pPr>
            <a:r>
              <a:rPr lang="en-AU" b="1" i="0" dirty="0">
                <a:solidFill>
                  <a:srgbClr val="555555"/>
                </a:solidFill>
                <a:effectLst/>
                <a:latin typeface="Calibri" panose="020F0502020204030204" pitchFamily="34" charset="0"/>
                <a:cs typeface="Calibri" panose="020F0502020204030204" pitchFamily="34" charset="0"/>
              </a:rPr>
              <a:t>Expert Groups</a:t>
            </a:r>
          </a:p>
          <a:p>
            <a:pPr marL="0" indent="0" algn="l">
              <a:buNone/>
            </a:pPr>
            <a:r>
              <a:rPr lang="en-AU" b="0" i="0" dirty="0">
                <a:solidFill>
                  <a:srgbClr val="555555"/>
                </a:solidFill>
                <a:effectLst/>
                <a:latin typeface="Calibri" panose="020F0502020204030204" pitchFamily="34" charset="0"/>
                <a:cs typeface="Calibri" panose="020F0502020204030204" pitchFamily="34" charset="0"/>
              </a:rPr>
              <a:t>1. </a:t>
            </a:r>
            <a:r>
              <a:rPr lang="en-AU" b="0" i="0" u="none" strike="noStrike" dirty="0">
                <a:solidFill>
                  <a:srgbClr val="5B92E5"/>
                </a:solidFill>
                <a:effectLst/>
                <a:latin typeface="Calibri" panose="020F0502020204030204" pitchFamily="34" charset="0"/>
                <a:cs typeface="Calibri" panose="020F0502020204030204" pitchFamily="34" charset="0"/>
                <a:hlinkClick r:id="rId5"/>
              </a:rPr>
              <a:t>Expert Group on the Integration of Statistical and Geospatial Information</a:t>
            </a:r>
            <a:br>
              <a:rPr lang="en-AU" b="0" i="0" dirty="0">
                <a:solidFill>
                  <a:srgbClr val="555555"/>
                </a:solidFill>
                <a:effectLst/>
                <a:latin typeface="Calibri" panose="020F0502020204030204" pitchFamily="34" charset="0"/>
                <a:cs typeface="Calibri" panose="020F0502020204030204" pitchFamily="34" charset="0"/>
              </a:rPr>
            </a:br>
            <a:r>
              <a:rPr lang="en-AU" b="0" i="0" dirty="0">
                <a:solidFill>
                  <a:srgbClr val="555555"/>
                </a:solidFill>
                <a:effectLst/>
                <a:latin typeface="Calibri" panose="020F0502020204030204" pitchFamily="34" charset="0"/>
                <a:cs typeface="Calibri" panose="020F0502020204030204" pitchFamily="34" charset="0"/>
              </a:rPr>
              <a:t>2. </a:t>
            </a:r>
            <a:r>
              <a:rPr lang="en-AU" b="0" i="0" u="none" strike="noStrike" dirty="0">
                <a:solidFill>
                  <a:srgbClr val="5B92E5"/>
                </a:solidFill>
                <a:effectLst/>
                <a:latin typeface="Calibri" panose="020F0502020204030204" pitchFamily="34" charset="0"/>
                <a:cs typeface="Calibri" panose="020F0502020204030204" pitchFamily="34" charset="0"/>
                <a:hlinkClick r:id="rId6"/>
              </a:rPr>
              <a:t>Expert Group on Land Administration and Management</a:t>
            </a:r>
            <a:endParaRPr lang="en-AU" b="0" i="0" dirty="0">
              <a:solidFill>
                <a:srgbClr val="555555"/>
              </a:solidFill>
              <a:effectLst/>
              <a:latin typeface="Calibri" panose="020F0502020204030204" pitchFamily="34" charset="0"/>
              <a:cs typeface="Calibri" panose="020F0502020204030204" pitchFamily="34" charset="0"/>
            </a:endParaRPr>
          </a:p>
          <a:p>
            <a:pPr marL="0" indent="0" algn="l">
              <a:buNone/>
            </a:pPr>
            <a:r>
              <a:rPr lang="en-AU" b="1" i="0" dirty="0">
                <a:solidFill>
                  <a:srgbClr val="555555"/>
                </a:solidFill>
                <a:effectLst/>
                <a:latin typeface="Calibri" panose="020F0502020204030204" pitchFamily="34" charset="0"/>
                <a:cs typeface="Calibri" panose="020F0502020204030204" pitchFamily="34" charset="0"/>
              </a:rPr>
              <a:t>Working Groups</a:t>
            </a:r>
          </a:p>
          <a:p>
            <a:pPr marL="0" indent="0" algn="l">
              <a:buNone/>
            </a:pPr>
            <a:r>
              <a:rPr lang="en-AU" b="0" i="0" dirty="0">
                <a:solidFill>
                  <a:srgbClr val="555555"/>
                </a:solidFill>
                <a:effectLst/>
                <a:latin typeface="Calibri" panose="020F0502020204030204" pitchFamily="34" charset="0"/>
                <a:cs typeface="Calibri" panose="020F0502020204030204" pitchFamily="34" charset="0"/>
              </a:rPr>
              <a:t>1. </a:t>
            </a:r>
            <a:r>
              <a:rPr lang="en-AU" b="0" i="0" u="none" strike="noStrike" dirty="0">
                <a:solidFill>
                  <a:srgbClr val="5B92E5"/>
                </a:solidFill>
                <a:effectLst/>
                <a:latin typeface="Calibri" panose="020F0502020204030204" pitchFamily="34" charset="0"/>
                <a:cs typeface="Calibri" panose="020F0502020204030204" pitchFamily="34" charset="0"/>
                <a:hlinkClick r:id="rId7"/>
              </a:rPr>
              <a:t>Working Group on Geospatial Information for Disaster Risk Management</a:t>
            </a:r>
            <a:br>
              <a:rPr lang="en-AU" b="0" i="0" dirty="0">
                <a:solidFill>
                  <a:srgbClr val="555555"/>
                </a:solidFill>
                <a:effectLst/>
                <a:latin typeface="Calibri" panose="020F0502020204030204" pitchFamily="34" charset="0"/>
                <a:cs typeface="Calibri" panose="020F0502020204030204" pitchFamily="34" charset="0"/>
              </a:rPr>
            </a:br>
            <a:r>
              <a:rPr lang="en-AU" b="0" i="0" dirty="0">
                <a:solidFill>
                  <a:srgbClr val="555555"/>
                </a:solidFill>
                <a:effectLst/>
                <a:latin typeface="Calibri" panose="020F0502020204030204" pitchFamily="34" charset="0"/>
                <a:cs typeface="Calibri" panose="020F0502020204030204" pitchFamily="34" charset="0"/>
              </a:rPr>
              <a:t>2. </a:t>
            </a:r>
            <a:r>
              <a:rPr lang="en-AU" b="0" i="0" u="none" strike="noStrike" dirty="0">
                <a:solidFill>
                  <a:srgbClr val="5B92E5"/>
                </a:solidFill>
                <a:effectLst/>
                <a:latin typeface="Calibri" panose="020F0502020204030204" pitchFamily="34" charset="0"/>
                <a:cs typeface="Calibri" panose="020F0502020204030204" pitchFamily="34" charset="0"/>
                <a:hlinkClick r:id="rId8"/>
              </a:rPr>
              <a:t>Working Group on Policy and Legal Frameworks for Geospatial Information Management</a:t>
            </a:r>
            <a:br>
              <a:rPr lang="en-AU" b="0" i="0" dirty="0">
                <a:solidFill>
                  <a:srgbClr val="555555"/>
                </a:solidFill>
                <a:effectLst/>
                <a:latin typeface="Calibri" panose="020F0502020204030204" pitchFamily="34" charset="0"/>
                <a:cs typeface="Calibri" panose="020F0502020204030204" pitchFamily="34" charset="0"/>
              </a:rPr>
            </a:br>
            <a:r>
              <a:rPr lang="en-AU" b="0" i="0" dirty="0">
                <a:solidFill>
                  <a:srgbClr val="555555"/>
                </a:solidFill>
                <a:effectLst/>
                <a:latin typeface="Calibri" panose="020F0502020204030204" pitchFamily="34" charset="0"/>
                <a:cs typeface="Calibri" panose="020F0502020204030204" pitchFamily="34" charset="0"/>
              </a:rPr>
              <a:t>3. </a:t>
            </a:r>
            <a:r>
              <a:rPr lang="en-AU" b="0" i="0" u="none" strike="noStrike" dirty="0">
                <a:solidFill>
                  <a:srgbClr val="5B92E5"/>
                </a:solidFill>
                <a:effectLst/>
                <a:latin typeface="Calibri" panose="020F0502020204030204" pitchFamily="34" charset="0"/>
                <a:cs typeface="Calibri" panose="020F0502020204030204" pitchFamily="34" charset="0"/>
                <a:hlinkClick r:id="rId9"/>
              </a:rPr>
              <a:t>Working Group on Marine Geospatial Information</a:t>
            </a:r>
            <a:endParaRPr lang="en-AU" b="0" i="0" dirty="0">
              <a:solidFill>
                <a:srgbClr val="555555"/>
              </a:solidFill>
              <a:effectLst/>
              <a:latin typeface="Calibri" panose="020F0502020204030204" pitchFamily="34" charset="0"/>
              <a:cs typeface="Calibri" panose="020F0502020204030204" pitchFamily="34" charset="0"/>
            </a:endParaRPr>
          </a:p>
          <a:p>
            <a:pPr marL="0" indent="0" algn="l">
              <a:buNone/>
            </a:pPr>
            <a:r>
              <a:rPr lang="en-AU" b="1" i="0" dirty="0">
                <a:solidFill>
                  <a:srgbClr val="555555"/>
                </a:solidFill>
                <a:effectLst/>
                <a:latin typeface="Calibri" panose="020F0502020204030204" pitchFamily="34" charset="0"/>
                <a:cs typeface="Calibri" panose="020F0502020204030204" pitchFamily="34" charset="0"/>
              </a:rPr>
              <a:t>Task Teams</a:t>
            </a:r>
          </a:p>
          <a:p>
            <a:pPr marL="0" indent="0" algn="l">
              <a:buNone/>
            </a:pPr>
            <a:r>
              <a:rPr lang="en-AU" b="0" i="0" dirty="0">
                <a:solidFill>
                  <a:srgbClr val="555555"/>
                </a:solidFill>
                <a:effectLst/>
                <a:latin typeface="Calibri" panose="020F0502020204030204" pitchFamily="34" charset="0"/>
                <a:cs typeface="Calibri" panose="020F0502020204030204" pitchFamily="34" charset="0"/>
              </a:rPr>
              <a:t>1. </a:t>
            </a:r>
            <a:r>
              <a:rPr lang="en-AU" b="0" i="0" u="none" strike="noStrike" dirty="0">
                <a:solidFill>
                  <a:srgbClr val="5B92E5"/>
                </a:solidFill>
                <a:effectLst/>
                <a:latin typeface="Calibri" panose="020F0502020204030204" pitchFamily="34" charset="0"/>
                <a:cs typeface="Calibri" panose="020F0502020204030204" pitchFamily="34" charset="0"/>
                <a:hlinkClick r:id="rId10"/>
              </a:rPr>
              <a:t>Task Team on Geospatial Information for Climate Resilience</a:t>
            </a:r>
            <a:br>
              <a:rPr lang="en-AU" b="0" i="0" dirty="0">
                <a:solidFill>
                  <a:srgbClr val="555555"/>
                </a:solidFill>
                <a:effectLst/>
                <a:latin typeface="Calibri" panose="020F0502020204030204" pitchFamily="34" charset="0"/>
                <a:cs typeface="Calibri" panose="020F0502020204030204" pitchFamily="34" charset="0"/>
              </a:rPr>
            </a:br>
            <a:r>
              <a:rPr lang="en-AU" b="0" i="0" dirty="0">
                <a:solidFill>
                  <a:srgbClr val="555555"/>
                </a:solidFill>
                <a:effectLst/>
                <a:latin typeface="Calibri" panose="020F0502020204030204" pitchFamily="34" charset="0"/>
                <a:cs typeface="Calibri" panose="020F0502020204030204" pitchFamily="34" charset="0"/>
              </a:rPr>
              <a:t>2. </a:t>
            </a:r>
            <a:r>
              <a:rPr lang="en-AU" b="0" i="0" u="none" strike="noStrike" dirty="0">
                <a:solidFill>
                  <a:srgbClr val="5B92E5"/>
                </a:solidFill>
                <a:effectLst/>
                <a:latin typeface="Calibri" panose="020F0502020204030204" pitchFamily="34" charset="0"/>
                <a:cs typeface="Calibri" panose="020F0502020204030204" pitchFamily="34" charset="0"/>
                <a:hlinkClick r:id="rId11"/>
              </a:rPr>
              <a:t>Writing Team on the Future Geospatial Information Ecosystem</a:t>
            </a:r>
            <a:endParaRPr lang="en-AU" b="0" i="0" dirty="0">
              <a:solidFill>
                <a:srgbClr val="555555"/>
              </a:solidFill>
              <a:effectLst/>
              <a:latin typeface="Calibri" panose="020F0502020204030204" pitchFamily="34" charset="0"/>
              <a:cs typeface="Calibri" panose="020F0502020204030204" pitchFamily="34" charset="0"/>
            </a:endParaRPr>
          </a:p>
          <a:p>
            <a:pPr marL="0" indent="0" algn="l">
              <a:buNone/>
            </a:pPr>
            <a:r>
              <a:rPr lang="en-AU" b="1" i="0" dirty="0">
                <a:solidFill>
                  <a:srgbClr val="555555"/>
                </a:solidFill>
                <a:effectLst/>
                <a:latin typeface="Calibri" panose="020F0502020204030204" pitchFamily="34" charset="0"/>
                <a:cs typeface="Calibri" panose="020F0502020204030204" pitchFamily="34" charset="0"/>
              </a:rPr>
              <a:t>Working Group of the IAEG-SDGs</a:t>
            </a:r>
          </a:p>
          <a:p>
            <a:pPr marL="0" indent="0" algn="l">
              <a:buNone/>
            </a:pPr>
            <a:r>
              <a:rPr lang="en-AU" b="0" i="0" u="none" strike="noStrike" dirty="0">
                <a:solidFill>
                  <a:srgbClr val="5B92E5"/>
                </a:solidFill>
                <a:effectLst/>
                <a:latin typeface="Calibri" panose="020F0502020204030204" pitchFamily="34" charset="0"/>
                <a:cs typeface="Calibri" panose="020F0502020204030204" pitchFamily="34" charset="0"/>
                <a:hlinkClick r:id="rId12"/>
              </a:rPr>
              <a:t>Working Group on Geospatial Information</a:t>
            </a:r>
            <a:endParaRPr lang="en-AU" b="0" i="0" dirty="0">
              <a:solidFill>
                <a:srgbClr val="555555"/>
              </a:solidFill>
              <a:effectLst/>
              <a:latin typeface="Calibri" panose="020F0502020204030204" pitchFamily="34" charset="0"/>
              <a:cs typeface="Calibri" panose="020F0502020204030204" pitchFamily="34" charset="0"/>
            </a:endParaRPr>
          </a:p>
          <a:p>
            <a:pPr marL="0" indent="0" algn="l">
              <a:buNone/>
            </a:pPr>
            <a:r>
              <a:rPr lang="en-AU" b="1" i="0" dirty="0">
                <a:solidFill>
                  <a:srgbClr val="555555"/>
                </a:solidFill>
                <a:effectLst/>
                <a:latin typeface="Calibri" panose="020F0502020204030204" pitchFamily="34" charset="0"/>
                <a:cs typeface="Calibri" panose="020F0502020204030204" pitchFamily="34" charset="0"/>
              </a:rPr>
              <a:t>Past Working Groups</a:t>
            </a:r>
          </a:p>
          <a:p>
            <a:pPr marL="0" indent="0" algn="l">
              <a:buNone/>
            </a:pPr>
            <a:r>
              <a:rPr lang="en-AU" b="0" i="0" dirty="0">
                <a:solidFill>
                  <a:srgbClr val="555555"/>
                </a:solidFill>
                <a:effectLst/>
                <a:latin typeface="Calibri" panose="020F0502020204030204" pitchFamily="34" charset="0"/>
                <a:cs typeface="Calibri" panose="020F0502020204030204" pitchFamily="34" charset="0"/>
              </a:rPr>
              <a:t>1. </a:t>
            </a:r>
            <a:r>
              <a:rPr lang="en-AU" b="0" i="0" u="none" strike="noStrike" dirty="0">
                <a:solidFill>
                  <a:srgbClr val="5B92E5"/>
                </a:solidFill>
                <a:effectLst/>
                <a:latin typeface="Calibri" panose="020F0502020204030204" pitchFamily="34" charset="0"/>
                <a:cs typeface="Calibri" panose="020F0502020204030204" pitchFamily="34" charset="0"/>
                <a:hlinkClick r:id="rId13"/>
              </a:rPr>
              <a:t>Working Group on Development of a Statement of Shared Principles for the Management of Geospatial Information</a:t>
            </a:r>
            <a:br>
              <a:rPr lang="en-AU" b="0" i="0" dirty="0">
                <a:solidFill>
                  <a:srgbClr val="555555"/>
                </a:solidFill>
                <a:effectLst/>
                <a:latin typeface="Calibri" panose="020F0502020204030204" pitchFamily="34" charset="0"/>
                <a:cs typeface="Calibri" panose="020F0502020204030204" pitchFamily="34" charset="0"/>
              </a:rPr>
            </a:br>
            <a:r>
              <a:rPr lang="en-AU" b="0" i="0" dirty="0">
                <a:solidFill>
                  <a:srgbClr val="555555"/>
                </a:solidFill>
                <a:effectLst/>
                <a:latin typeface="Calibri" panose="020F0502020204030204" pitchFamily="34" charset="0"/>
                <a:cs typeface="Calibri" panose="020F0502020204030204" pitchFamily="34" charset="0"/>
              </a:rPr>
              <a:t>2. </a:t>
            </a:r>
            <a:r>
              <a:rPr lang="en-AU" b="0" i="0" u="none" strike="noStrike" dirty="0">
                <a:solidFill>
                  <a:srgbClr val="5B92E5"/>
                </a:solidFill>
                <a:effectLst/>
                <a:latin typeface="Calibri" panose="020F0502020204030204" pitchFamily="34" charset="0"/>
                <a:cs typeface="Calibri" panose="020F0502020204030204" pitchFamily="34" charset="0"/>
                <a:hlinkClick r:id="rId14"/>
              </a:rPr>
              <a:t>Working Group on Trends in National Institutional Arrangements in Geospatial Information Management</a:t>
            </a:r>
            <a:br>
              <a:rPr lang="en-AU" b="0" i="0" dirty="0">
                <a:solidFill>
                  <a:srgbClr val="555555"/>
                </a:solidFill>
                <a:effectLst/>
                <a:latin typeface="Calibri" panose="020F0502020204030204" pitchFamily="34" charset="0"/>
                <a:cs typeface="Calibri" panose="020F0502020204030204" pitchFamily="34" charset="0"/>
              </a:rPr>
            </a:br>
            <a:r>
              <a:rPr lang="en-AU" b="0" i="0" dirty="0">
                <a:solidFill>
                  <a:srgbClr val="555555"/>
                </a:solidFill>
                <a:effectLst/>
                <a:latin typeface="Calibri" panose="020F0502020204030204" pitchFamily="34" charset="0"/>
                <a:cs typeface="Calibri" panose="020F0502020204030204" pitchFamily="34" charset="0"/>
              </a:rPr>
              <a:t>3. </a:t>
            </a:r>
            <a:r>
              <a:rPr lang="en-AU" b="0" i="0" u="none" strike="noStrike" dirty="0">
                <a:solidFill>
                  <a:srgbClr val="5B92E5"/>
                </a:solidFill>
                <a:effectLst/>
                <a:latin typeface="Calibri" panose="020F0502020204030204" pitchFamily="34" charset="0"/>
                <a:cs typeface="Calibri" panose="020F0502020204030204" pitchFamily="34" charset="0"/>
                <a:hlinkClick r:id="rId15"/>
              </a:rPr>
              <a:t>Working Group on Global Fundamental Geospatial Data Themes</a:t>
            </a:r>
            <a:endParaRPr lang="en-AU" b="0" i="0" dirty="0">
              <a:solidFill>
                <a:srgbClr val="555555"/>
              </a:solidFill>
              <a:effectLst/>
              <a:latin typeface="Calibri" panose="020F0502020204030204" pitchFamily="34" charset="0"/>
              <a:cs typeface="Calibri" panose="020F0502020204030204" pitchFamily="34" charset="0"/>
            </a:endParaRPr>
          </a:p>
          <a:p>
            <a:pPr marL="359410" indent="-359410">
              <a:buFont typeface="Arial" panose="020B0604020202020204" pitchFamily="34" charset="0"/>
              <a:buChar char="•"/>
              <a:defRPr/>
            </a:pPr>
            <a:endParaRPr lang="nb-NO" sz="700" dirty="0"/>
          </a:p>
        </p:txBody>
      </p:sp>
      <p:pic>
        <p:nvPicPr>
          <p:cNvPr id="4" name="Grafik 3">
            <a:extLst>
              <a:ext uri="{FF2B5EF4-FFF2-40B4-BE49-F238E27FC236}">
                <a16:creationId xmlns:a16="http://schemas.microsoft.com/office/drawing/2014/main" id="{CD6B8DB0-7F00-4A26-9D88-1B9970EF8D8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0352" y="1387736"/>
            <a:ext cx="3239220" cy="2010406"/>
          </a:xfrm>
          <a:prstGeom prst="rect">
            <a:avLst/>
          </a:prstGeom>
        </p:spPr>
      </p:pic>
      <p:sp>
        <p:nvSpPr>
          <p:cNvPr id="8" name="Title 2">
            <a:extLst>
              <a:ext uri="{FF2B5EF4-FFF2-40B4-BE49-F238E27FC236}">
                <a16:creationId xmlns:a16="http://schemas.microsoft.com/office/drawing/2014/main" id="{F1A0E573-C8AB-11E4-1CC9-960AA44F2E46}"/>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International governance</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763204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758437-F7B2-35FD-D6DD-F1141CA68E90}"/>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Inhaltsplatzhalter 2">
            <a:extLst>
              <a:ext uri="{FF2B5EF4-FFF2-40B4-BE49-F238E27FC236}">
                <a16:creationId xmlns:a16="http://schemas.microsoft.com/office/drawing/2014/main" id="{ACC5EB79-F803-486D-8CF1-EF19679A2085}"/>
              </a:ext>
            </a:extLst>
          </p:cNvPr>
          <p:cNvSpPr>
            <a:spLocks noGrp="1"/>
          </p:cNvSpPr>
          <p:nvPr>
            <p:ph idx="1"/>
          </p:nvPr>
        </p:nvSpPr>
        <p:spPr>
          <a:xfrm>
            <a:off x="838200" y="1387736"/>
            <a:ext cx="10515600" cy="4442793"/>
          </a:xfrm>
        </p:spPr>
        <p:txBody>
          <a:bodyPr vert="horz" lIns="91440" tIns="45720" rIns="91440" bIns="45720" rtlCol="0" anchor="t">
            <a:normAutofit/>
          </a:bodyPr>
          <a:lstStyle/>
          <a:p>
            <a:pPr marL="359410" indent="-359410">
              <a:buFont typeface="Arial,Sans-Serif" panose="020B0604020202020204" pitchFamily="34" charset="0"/>
              <a:buChar char="•"/>
              <a:defRPr/>
            </a:pPr>
            <a:r>
              <a:rPr lang="de-DE" dirty="0">
                <a:latin typeface="Calibri" panose="020F0502020204030204" pitchFamily="34" charset="0"/>
                <a:cs typeface="Calibri" panose="020F0502020204030204" pitchFamily="34" charset="0"/>
              </a:rPr>
              <a:t>The UN-Resolution </a:t>
            </a:r>
            <a:r>
              <a:rPr lang="de-DE" i="1" dirty="0">
                <a:latin typeface="Calibri" panose="020F0502020204030204" pitchFamily="34" charset="0"/>
                <a:cs typeface="Calibri" panose="020F0502020204030204" pitchFamily="34" charset="0"/>
              </a:rPr>
              <a:t>A </a:t>
            </a:r>
            <a:r>
              <a:rPr lang="nb-NO" i="1" dirty="0">
                <a:latin typeface="Calibri" panose="020F0502020204030204" pitchFamily="34" charset="0"/>
                <a:cs typeface="Calibri" panose="020F0502020204030204" pitchFamily="34" charset="0"/>
              </a:rPr>
              <a:t>Global </a:t>
            </a:r>
            <a:r>
              <a:rPr lang="nb-NO" i="1" dirty="0" err="1">
                <a:latin typeface="Calibri" panose="020F0502020204030204" pitchFamily="34" charset="0"/>
                <a:cs typeface="Calibri" panose="020F0502020204030204" pitchFamily="34" charset="0"/>
              </a:rPr>
              <a:t>Geodetic</a:t>
            </a:r>
            <a:r>
              <a:rPr lang="nb-NO" i="1" dirty="0">
                <a:latin typeface="Calibri" panose="020F0502020204030204" pitchFamily="34" charset="0"/>
                <a:cs typeface="Calibri" panose="020F0502020204030204" pitchFamily="34" charset="0"/>
              </a:rPr>
              <a:t> Reference </a:t>
            </a:r>
            <a:r>
              <a:rPr lang="nb-NO" i="1" dirty="0" err="1">
                <a:latin typeface="Calibri" panose="020F0502020204030204" pitchFamily="34" charset="0"/>
                <a:cs typeface="Calibri" panose="020F0502020204030204" pitchFamily="34" charset="0"/>
              </a:rPr>
              <a:t>Frame</a:t>
            </a:r>
            <a:r>
              <a:rPr lang="nb-NO" i="1" dirty="0">
                <a:latin typeface="Calibri" panose="020F0502020204030204" pitchFamily="34" charset="0"/>
                <a:cs typeface="Calibri" panose="020F0502020204030204" pitchFamily="34" charset="0"/>
              </a:rPr>
              <a:t> for </a:t>
            </a:r>
            <a:r>
              <a:rPr lang="nb-NO" i="1" dirty="0" err="1">
                <a:latin typeface="Calibri" panose="020F0502020204030204" pitchFamily="34" charset="0"/>
                <a:cs typeface="Calibri" panose="020F0502020204030204" pitchFamily="34" charset="0"/>
              </a:rPr>
              <a:t>Sustainable</a:t>
            </a:r>
            <a:r>
              <a:rPr lang="nb-NO" i="1" dirty="0">
                <a:latin typeface="Calibri" panose="020F0502020204030204" pitchFamily="34" charset="0"/>
                <a:cs typeface="Calibri" panose="020F0502020204030204" pitchFamily="34" charset="0"/>
              </a:rPr>
              <a:t> Development (GGRF)</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was</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adopted</a:t>
            </a:r>
            <a:r>
              <a:rPr lang="nb-NO" dirty="0">
                <a:latin typeface="Calibri" panose="020F0502020204030204" pitchFamily="34" charset="0"/>
                <a:cs typeface="Calibri" panose="020F0502020204030204" pitchFamily="34" charset="0"/>
              </a:rPr>
              <a:t> by </a:t>
            </a:r>
            <a:r>
              <a:rPr lang="nb-NO" dirty="0" err="1">
                <a:latin typeface="Calibri" panose="020F0502020204030204" pitchFamily="34" charset="0"/>
                <a:cs typeface="Calibri" panose="020F0502020204030204" pitchFamily="34" charset="0"/>
              </a:rPr>
              <a:t>the</a:t>
            </a:r>
            <a:r>
              <a:rPr lang="nb-NO" dirty="0">
                <a:latin typeface="Calibri" panose="020F0502020204030204" pitchFamily="34" charset="0"/>
                <a:cs typeface="Calibri" panose="020F0502020204030204" pitchFamily="34" charset="0"/>
              </a:rPr>
              <a:t> UN General Assembly </a:t>
            </a:r>
            <a:r>
              <a:rPr lang="nb-NO" dirty="0" err="1">
                <a:latin typeface="Calibri" panose="020F0502020204030204" pitchFamily="34" charset="0"/>
                <a:cs typeface="Calibri" panose="020F0502020204030204" pitchFamily="34" charset="0"/>
              </a:rPr>
              <a:t>on</a:t>
            </a:r>
            <a:r>
              <a:rPr lang="nb-NO" dirty="0">
                <a:latin typeface="Calibri" panose="020F0502020204030204" pitchFamily="34" charset="0"/>
                <a:cs typeface="Calibri" panose="020F0502020204030204" pitchFamily="34" charset="0"/>
              </a:rPr>
              <a:t> 26.02.2015</a:t>
            </a:r>
            <a:endParaRPr lang="en-US" dirty="0">
              <a:latin typeface="Calibri" panose="020F0502020204030204" pitchFamily="34" charset="0"/>
              <a:cs typeface="Calibri" panose="020F0502020204030204" pitchFamily="34" charset="0"/>
            </a:endParaRPr>
          </a:p>
          <a:p>
            <a:pPr marL="816610" lvl="1" indent="-359410">
              <a:buFont typeface="Arial,Sans-Serif" panose="020B0604020202020204" pitchFamily="34" charset="0"/>
              <a:defRPr/>
            </a:pPr>
            <a:r>
              <a:rPr lang="nb-NO" sz="2000" dirty="0" err="1">
                <a:latin typeface="Calibri" panose="020F0502020204030204" pitchFamily="34" charset="0"/>
                <a:cs typeface="Calibri" panose="020F0502020204030204" pitchFamily="34" charset="0"/>
              </a:rPr>
              <a:t>Need</a:t>
            </a:r>
            <a:r>
              <a:rPr lang="nb-NO" sz="2000" dirty="0">
                <a:latin typeface="Calibri" panose="020F0502020204030204" pitchFamily="34" charset="0"/>
                <a:cs typeface="Calibri" panose="020F0502020204030204" pitchFamily="34" charset="0"/>
              </a:rPr>
              <a:t> </a:t>
            </a:r>
            <a:r>
              <a:rPr lang="nb-NO" sz="2000" dirty="0" err="1">
                <a:latin typeface="Calibri" panose="020F0502020204030204" pitchFamily="34" charset="0"/>
                <a:cs typeface="Calibri" panose="020F0502020204030204" pitchFamily="34" charset="0"/>
              </a:rPr>
              <a:t>stronger</a:t>
            </a:r>
            <a:r>
              <a:rPr lang="nb-NO" sz="2000" dirty="0">
                <a:latin typeface="Calibri" panose="020F0502020204030204" pitchFamily="34" charset="0"/>
                <a:cs typeface="Calibri" panose="020F0502020204030204" pitchFamily="34" charset="0"/>
              </a:rPr>
              <a:t> global </a:t>
            </a:r>
            <a:r>
              <a:rPr lang="nb-NO" sz="2000" dirty="0" err="1">
                <a:latin typeface="Calibri" panose="020F0502020204030204" pitchFamily="34" charset="0"/>
                <a:cs typeface="Calibri" panose="020F0502020204030204" pitchFamily="34" charset="0"/>
              </a:rPr>
              <a:t>commitment</a:t>
            </a:r>
            <a:endParaRPr lang="nb-NO" sz="2000" dirty="0">
              <a:latin typeface="Calibri" panose="020F0502020204030204" pitchFamily="34" charset="0"/>
              <a:cs typeface="Calibri" panose="020F0502020204030204" pitchFamily="34" charset="0"/>
            </a:endParaRPr>
          </a:p>
          <a:p>
            <a:pPr marL="816610" lvl="1" indent="-359410">
              <a:buFont typeface="Arial,Sans-Serif" panose="020B0604020202020204" pitchFamily="34" charset="0"/>
              <a:defRPr/>
            </a:pPr>
            <a:r>
              <a:rPr lang="nb-NO" sz="2000" dirty="0">
                <a:latin typeface="Calibri" panose="020F0502020204030204" pitchFamily="34" charset="0"/>
                <a:cs typeface="Calibri" panose="020F0502020204030204" pitchFamily="34" charset="0"/>
              </a:rPr>
              <a:t>For science and </a:t>
            </a:r>
            <a:r>
              <a:rPr lang="nb-NO" sz="2000" dirty="0" err="1">
                <a:latin typeface="Calibri" panose="020F0502020204030204" pitchFamily="34" charset="0"/>
                <a:cs typeface="Calibri" panose="020F0502020204030204" pitchFamily="34" charset="0"/>
              </a:rPr>
              <a:t>society</a:t>
            </a:r>
            <a:endParaRPr lang="nb-NO" sz="2000" dirty="0">
              <a:latin typeface="Calibri" panose="020F0502020204030204" pitchFamily="34" charset="0"/>
              <a:cs typeface="Calibri" panose="020F0502020204030204" pitchFamily="34" charset="0"/>
            </a:endParaRPr>
          </a:p>
          <a:p>
            <a:pPr marL="816610" lvl="1" indent="-359410">
              <a:buFont typeface="Arial,Sans-Serif" panose="020B0604020202020204" pitchFamily="34" charset="0"/>
              <a:defRPr/>
            </a:pPr>
            <a:r>
              <a:rPr lang="nb-NO" sz="2000" dirty="0">
                <a:latin typeface="Calibri" panose="020F0502020204030204" pitchFamily="34" charset="0"/>
                <a:cs typeface="Calibri" panose="020F0502020204030204" pitchFamily="34" charset="0"/>
              </a:rPr>
              <a:t>No </a:t>
            </a:r>
            <a:r>
              <a:rPr lang="nb-NO" sz="2000" dirty="0" err="1">
                <a:latin typeface="Calibri" panose="020F0502020204030204" pitchFamily="34" charset="0"/>
                <a:cs typeface="Calibri" panose="020F0502020204030204" pitchFamily="34" charset="0"/>
              </a:rPr>
              <a:t>funding</a:t>
            </a:r>
            <a:r>
              <a:rPr lang="nb-NO" sz="2000" dirty="0">
                <a:latin typeface="Calibri" panose="020F0502020204030204" pitchFamily="34" charset="0"/>
                <a:cs typeface="Calibri" panose="020F0502020204030204" pitchFamily="34" charset="0"/>
              </a:rPr>
              <a:t> </a:t>
            </a:r>
            <a:r>
              <a:rPr lang="nb-NO" sz="2000" dirty="0" err="1">
                <a:latin typeface="Calibri" panose="020F0502020204030204" pitchFamily="34" charset="0"/>
                <a:cs typeface="Calibri" panose="020F0502020204030204" pitchFamily="34" charset="0"/>
              </a:rPr>
              <a:t>allocated</a:t>
            </a:r>
            <a:endParaRPr lang="nb-NO" sz="2000" dirty="0">
              <a:latin typeface="Calibri" panose="020F0502020204030204" pitchFamily="34" charset="0"/>
              <a:cs typeface="Calibri" panose="020F0502020204030204" pitchFamily="34" charset="0"/>
            </a:endParaRPr>
          </a:p>
          <a:p>
            <a:pPr marL="359410" indent="-359410">
              <a:buFont typeface="Arial" panose="020B0604020202020204" pitchFamily="34" charset="0"/>
              <a:buChar char="•"/>
              <a:defRPr/>
            </a:pPr>
            <a:endParaRPr lang="nb-NO" sz="2000" dirty="0"/>
          </a:p>
        </p:txBody>
      </p:sp>
      <p:pic>
        <p:nvPicPr>
          <p:cNvPr id="5" name="Grafik 4">
            <a:extLst>
              <a:ext uri="{FF2B5EF4-FFF2-40B4-BE49-F238E27FC236}">
                <a16:creationId xmlns:a16="http://schemas.microsoft.com/office/drawing/2014/main" id="{7A9DC246-F7E0-4FA2-AD94-B6D4A80DF526}"/>
              </a:ext>
            </a:extLst>
          </p:cNvPr>
          <p:cNvPicPr>
            <a:picLocks noChangeAspect="1"/>
          </p:cNvPicPr>
          <p:nvPr/>
        </p:nvPicPr>
        <p:blipFill>
          <a:blip r:embed="rId2"/>
          <a:stretch>
            <a:fillRect/>
          </a:stretch>
        </p:blipFill>
        <p:spPr>
          <a:xfrm>
            <a:off x="2140773" y="3202555"/>
            <a:ext cx="7458766" cy="3581664"/>
          </a:xfrm>
          <a:prstGeom prst="rect">
            <a:avLst/>
          </a:prstGeom>
        </p:spPr>
      </p:pic>
      <p:sp>
        <p:nvSpPr>
          <p:cNvPr id="8" name="Title 2">
            <a:extLst>
              <a:ext uri="{FF2B5EF4-FFF2-40B4-BE49-F238E27FC236}">
                <a16:creationId xmlns:a16="http://schemas.microsoft.com/office/drawing/2014/main" id="{F1A0E573-C8AB-11E4-1CC9-960AA44F2E46}"/>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International governance</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769330D8-FC01-AF83-DD83-10E7E960649E}"/>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9" name="Picture 8" descr="A logo with a circular design&#10;&#10;Description automatically generated with medium confidence">
            <a:extLst>
              <a:ext uri="{FF2B5EF4-FFF2-40B4-BE49-F238E27FC236}">
                <a16:creationId xmlns:a16="http://schemas.microsoft.com/office/drawing/2014/main" id="{1328244D-FF38-A90A-F1A5-79760E8366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3111278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ußzeilenplatzhalter 3">
            <a:extLst>
              <a:ext uri="{FF2B5EF4-FFF2-40B4-BE49-F238E27FC236}">
                <a16:creationId xmlns:a16="http://schemas.microsoft.com/office/drawing/2014/main" id="{A88155F7-943A-8E7E-33EA-827F644E1147}"/>
              </a:ext>
            </a:extLst>
          </p:cNvPr>
          <p:cNvSpPr txBox="1">
            <a:spLocks/>
          </p:cNvSpPr>
          <p:nvPr/>
        </p:nvSpPr>
        <p:spPr>
          <a:xfrm>
            <a:off x="4038600" y="6356350"/>
            <a:ext cx="4114800" cy="365125"/>
          </a:xfrm>
          <a:prstGeom prst="rect">
            <a:avLst/>
          </a:prstGeom>
        </p:spPr>
        <p:txBody>
          <a:bodyPr lIns="91440" tIns="45720" rIns="91440" bIns="45720" anchor="t"/>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b="0" i="0" u="none" strike="noStrike" baseline="0" dirty="0" err="1">
                <a:solidFill>
                  <a:srgbClr val="898989"/>
                </a:solidFill>
                <a:latin typeface="Arial"/>
              </a:rPr>
              <a:t>Geodesy</a:t>
            </a:r>
            <a:r>
              <a:rPr lang="de-DE" sz="1200" b="0" i="0" u="none" strike="noStrike" baseline="0" dirty="0">
                <a:solidFill>
                  <a:srgbClr val="898989"/>
                </a:solidFill>
                <a:latin typeface="Arial"/>
              </a:rPr>
              <a:t> </a:t>
            </a:r>
            <a:r>
              <a:rPr lang="de-DE" sz="1200" b="0" i="0" u="none" strike="noStrike" baseline="0" dirty="0" err="1">
                <a:solidFill>
                  <a:srgbClr val="898989"/>
                </a:solidFill>
                <a:latin typeface="Arial"/>
              </a:rPr>
              <a:t>Capacity</a:t>
            </a:r>
            <a:r>
              <a:rPr lang="de-DE" sz="1200" b="0" i="0" u="none" strike="noStrike" baseline="0" dirty="0">
                <a:solidFill>
                  <a:srgbClr val="898989"/>
                </a:solidFill>
                <a:latin typeface="Arial"/>
              </a:rPr>
              <a:t> Development Workshop</a:t>
            </a:r>
            <a:r>
              <a:rPr lang="en-US" sz="1200" b="0" i="0" dirty="0">
                <a:latin typeface="Arial"/>
              </a:rPr>
              <a:t>​</a:t>
            </a:r>
            <a:endParaRPr lang="de-DE" sz="1200" dirty="0">
              <a:latin typeface="Arial"/>
              <a:cs typeface="Arial"/>
            </a:endParaRPr>
          </a:p>
        </p:txBody>
      </p:sp>
      <p:sp>
        <p:nvSpPr>
          <p:cNvPr id="4" name="Title 2">
            <a:extLst>
              <a:ext uri="{FF2B5EF4-FFF2-40B4-BE49-F238E27FC236}">
                <a16:creationId xmlns:a16="http://schemas.microsoft.com/office/drawing/2014/main" id="{ADB7299C-979A-F69F-46C1-946A3A12A9CC}"/>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International governance</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7" name="Rectangle 6">
            <a:extLst>
              <a:ext uri="{FF2B5EF4-FFF2-40B4-BE49-F238E27FC236}">
                <a16:creationId xmlns:a16="http://schemas.microsoft.com/office/drawing/2014/main" id="{0092A472-F59C-BD8C-2A90-388502763D75}"/>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5EDF37E9-716D-C4DA-C0F5-D72FE5B752C5}"/>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11" name="Picture 10" descr="A logo with a circular design&#10;&#10;Description automatically generated with medium confidence">
            <a:extLst>
              <a:ext uri="{FF2B5EF4-FFF2-40B4-BE49-F238E27FC236}">
                <a16:creationId xmlns:a16="http://schemas.microsoft.com/office/drawing/2014/main" id="{0FD1CF5A-ABD1-9BC3-3170-9720E9226B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pic>
        <p:nvPicPr>
          <p:cNvPr id="1028" name="Picture 4">
            <a:extLst>
              <a:ext uri="{FF2B5EF4-FFF2-40B4-BE49-F238E27FC236}">
                <a16:creationId xmlns:a16="http://schemas.microsoft.com/office/drawing/2014/main" id="{D9264688-FAAC-C437-F7A6-7436EF2B9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8771" y="944963"/>
            <a:ext cx="8680555" cy="541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0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ußzeilenplatzhalter 3">
            <a:extLst>
              <a:ext uri="{FF2B5EF4-FFF2-40B4-BE49-F238E27FC236}">
                <a16:creationId xmlns:a16="http://schemas.microsoft.com/office/drawing/2014/main" id="{A88155F7-943A-8E7E-33EA-827F644E1147}"/>
              </a:ext>
            </a:extLst>
          </p:cNvPr>
          <p:cNvSpPr txBox="1">
            <a:spLocks/>
          </p:cNvSpPr>
          <p:nvPr/>
        </p:nvSpPr>
        <p:spPr>
          <a:xfrm>
            <a:off x="4038600" y="6356350"/>
            <a:ext cx="4114800" cy="365125"/>
          </a:xfrm>
          <a:prstGeom prst="rect">
            <a:avLst/>
          </a:prstGeom>
        </p:spPr>
        <p:txBody>
          <a:bodyPr lIns="91440" tIns="45720" rIns="91440" bIns="45720" anchor="t"/>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b="0" i="0" u="none" strike="noStrike" baseline="0" dirty="0" err="1">
                <a:solidFill>
                  <a:srgbClr val="898989"/>
                </a:solidFill>
                <a:latin typeface="Arial"/>
              </a:rPr>
              <a:t>Geodesy</a:t>
            </a:r>
            <a:r>
              <a:rPr lang="de-DE" sz="1200" b="0" i="0" u="none" strike="noStrike" baseline="0" dirty="0">
                <a:solidFill>
                  <a:srgbClr val="898989"/>
                </a:solidFill>
                <a:latin typeface="Arial"/>
              </a:rPr>
              <a:t> </a:t>
            </a:r>
            <a:r>
              <a:rPr lang="de-DE" sz="1200" b="0" i="0" u="none" strike="noStrike" baseline="0" dirty="0" err="1">
                <a:solidFill>
                  <a:srgbClr val="898989"/>
                </a:solidFill>
                <a:latin typeface="Arial"/>
              </a:rPr>
              <a:t>Capacity</a:t>
            </a:r>
            <a:r>
              <a:rPr lang="de-DE" sz="1200" b="0" i="0" u="none" strike="noStrike" baseline="0" dirty="0">
                <a:solidFill>
                  <a:srgbClr val="898989"/>
                </a:solidFill>
                <a:latin typeface="Arial"/>
              </a:rPr>
              <a:t> Development Workshop</a:t>
            </a:r>
            <a:r>
              <a:rPr lang="en-US" sz="1200" b="0" i="0" dirty="0">
                <a:latin typeface="Arial"/>
              </a:rPr>
              <a:t>​</a:t>
            </a:r>
            <a:endParaRPr lang="de-DE" sz="1200" dirty="0">
              <a:latin typeface="Arial"/>
              <a:cs typeface="Arial"/>
            </a:endParaRPr>
          </a:p>
        </p:txBody>
      </p:sp>
      <p:sp>
        <p:nvSpPr>
          <p:cNvPr id="4" name="Title 2">
            <a:extLst>
              <a:ext uri="{FF2B5EF4-FFF2-40B4-BE49-F238E27FC236}">
                <a16:creationId xmlns:a16="http://schemas.microsoft.com/office/drawing/2014/main" id="{ADB7299C-979A-F69F-46C1-946A3A12A9CC}"/>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International governance</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1026" name="Picture 2" descr="International Federation of Surveyors - Wikipedia">
            <a:extLst>
              <a:ext uri="{FF2B5EF4-FFF2-40B4-BE49-F238E27FC236}">
                <a16:creationId xmlns:a16="http://schemas.microsoft.com/office/drawing/2014/main" id="{1370A01B-8505-D9DA-2B0E-E8E00C8F8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335" y="1982466"/>
            <a:ext cx="1824453" cy="21452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B44A8E1-FCA1-C291-4C76-E3B12763A9DD}"/>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3" name="Picture 2">
            <a:extLst>
              <a:ext uri="{FF2B5EF4-FFF2-40B4-BE49-F238E27FC236}">
                <a16:creationId xmlns:a16="http://schemas.microsoft.com/office/drawing/2014/main" id="{D64E599C-9543-9971-37A7-5E6A057C96EF}"/>
              </a:ext>
            </a:extLst>
          </p:cNvPr>
          <p:cNvPicPr>
            <a:picLocks noChangeAspect="1"/>
          </p:cNvPicPr>
          <p:nvPr/>
        </p:nvPicPr>
        <p:blipFill>
          <a:blip r:embed="rId4"/>
          <a:stretch>
            <a:fillRect/>
          </a:stretch>
        </p:blipFill>
        <p:spPr>
          <a:xfrm>
            <a:off x="10295397" y="5722154"/>
            <a:ext cx="1835055" cy="1048603"/>
          </a:xfrm>
          <a:prstGeom prst="rect">
            <a:avLst/>
          </a:prstGeom>
        </p:spPr>
      </p:pic>
      <p:pic>
        <p:nvPicPr>
          <p:cNvPr id="5" name="Picture 4" descr="A logo with a circular design&#10;&#10;Description automatically generated with medium confidence">
            <a:extLst>
              <a:ext uri="{FF2B5EF4-FFF2-40B4-BE49-F238E27FC236}">
                <a16:creationId xmlns:a16="http://schemas.microsoft.com/office/drawing/2014/main" id="{FC833ED7-A16D-17D1-B863-2F09819D3A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pic>
        <p:nvPicPr>
          <p:cNvPr id="2050" name="Picture 2" descr="ISO/TC 211 50th Plenary meeting ...">
            <a:extLst>
              <a:ext uri="{FF2B5EF4-FFF2-40B4-BE49-F238E27FC236}">
                <a16:creationId xmlns:a16="http://schemas.microsoft.com/office/drawing/2014/main" id="{5B893B72-6FA5-7D97-BE6E-B8958400EE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9581" y="1982465"/>
            <a:ext cx="2145247" cy="21452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pen Geospatial Consortium – Wikipedia">
            <a:extLst>
              <a:ext uri="{FF2B5EF4-FFF2-40B4-BE49-F238E27FC236}">
                <a16:creationId xmlns:a16="http://schemas.microsoft.com/office/drawing/2014/main" id="{023804B6-63B8-971F-F5C4-C5FB4EEE60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5280" y="1982465"/>
            <a:ext cx="4213682" cy="214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985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ußzeilenplatzhalter 3">
            <a:extLst>
              <a:ext uri="{FF2B5EF4-FFF2-40B4-BE49-F238E27FC236}">
                <a16:creationId xmlns:a16="http://schemas.microsoft.com/office/drawing/2014/main" id="{A88155F7-943A-8E7E-33EA-827F644E1147}"/>
              </a:ext>
            </a:extLst>
          </p:cNvPr>
          <p:cNvSpPr txBox="1">
            <a:spLocks/>
          </p:cNvSpPr>
          <p:nvPr/>
        </p:nvSpPr>
        <p:spPr>
          <a:xfrm>
            <a:off x="4038600" y="6356350"/>
            <a:ext cx="4114800" cy="365125"/>
          </a:xfrm>
          <a:prstGeom prst="rect">
            <a:avLst/>
          </a:prstGeom>
        </p:spPr>
        <p:txBody>
          <a:bodyPr lIns="91440" tIns="45720" rIns="91440" bIns="45720" anchor="t"/>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b="0" i="0" u="none" strike="noStrike" baseline="0" dirty="0" err="1">
                <a:solidFill>
                  <a:srgbClr val="898989"/>
                </a:solidFill>
                <a:latin typeface="Arial"/>
              </a:rPr>
              <a:t>Geodesy</a:t>
            </a:r>
            <a:r>
              <a:rPr lang="de-DE" sz="1200" b="0" i="0" u="none" strike="noStrike" baseline="0" dirty="0">
                <a:solidFill>
                  <a:srgbClr val="898989"/>
                </a:solidFill>
                <a:latin typeface="Arial"/>
              </a:rPr>
              <a:t> </a:t>
            </a:r>
            <a:r>
              <a:rPr lang="de-DE" sz="1200" b="0" i="0" u="none" strike="noStrike" baseline="0" dirty="0" err="1">
                <a:solidFill>
                  <a:srgbClr val="898989"/>
                </a:solidFill>
                <a:latin typeface="Arial"/>
              </a:rPr>
              <a:t>Capacity</a:t>
            </a:r>
            <a:r>
              <a:rPr lang="de-DE" sz="1200" b="0" i="0" u="none" strike="noStrike" baseline="0" dirty="0">
                <a:solidFill>
                  <a:srgbClr val="898989"/>
                </a:solidFill>
                <a:latin typeface="Arial"/>
              </a:rPr>
              <a:t> Development Workshop</a:t>
            </a:r>
            <a:r>
              <a:rPr lang="en-US" sz="1200" b="0" i="0" dirty="0">
                <a:latin typeface="Arial"/>
              </a:rPr>
              <a:t>​</a:t>
            </a:r>
            <a:endParaRPr lang="de-DE" sz="1200" dirty="0">
              <a:latin typeface="Arial"/>
              <a:cs typeface="Arial"/>
            </a:endParaRPr>
          </a:p>
        </p:txBody>
      </p:sp>
      <p:sp>
        <p:nvSpPr>
          <p:cNvPr id="4" name="Title 2">
            <a:extLst>
              <a:ext uri="{FF2B5EF4-FFF2-40B4-BE49-F238E27FC236}">
                <a16:creationId xmlns:a16="http://schemas.microsoft.com/office/drawing/2014/main" id="{ADB7299C-979A-F69F-46C1-946A3A12A9CC}"/>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International governance</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2" name="Rectangle 1">
            <a:extLst>
              <a:ext uri="{FF2B5EF4-FFF2-40B4-BE49-F238E27FC236}">
                <a16:creationId xmlns:a16="http://schemas.microsoft.com/office/drawing/2014/main" id="{4B44A8E1-FCA1-C291-4C76-E3B12763A9DD}"/>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3" name="Picture 2">
            <a:extLst>
              <a:ext uri="{FF2B5EF4-FFF2-40B4-BE49-F238E27FC236}">
                <a16:creationId xmlns:a16="http://schemas.microsoft.com/office/drawing/2014/main" id="{D64E599C-9543-9971-37A7-5E6A057C96EF}"/>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5" name="Picture 4" descr="A logo with a circular design&#10;&#10;Description automatically generated with medium confidence">
            <a:extLst>
              <a:ext uri="{FF2B5EF4-FFF2-40B4-BE49-F238E27FC236}">
                <a16:creationId xmlns:a16="http://schemas.microsoft.com/office/drawing/2014/main" id="{FC833ED7-A16D-17D1-B863-2F09819D3A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6" name="Inhaltsplatzhalter 2">
            <a:extLst>
              <a:ext uri="{FF2B5EF4-FFF2-40B4-BE49-F238E27FC236}">
                <a16:creationId xmlns:a16="http://schemas.microsoft.com/office/drawing/2014/main" id="{2B6EEBA2-A7D0-A99D-E460-4E31406E1643}"/>
              </a:ext>
            </a:extLst>
          </p:cNvPr>
          <p:cNvSpPr>
            <a:spLocks noGrp="1"/>
          </p:cNvSpPr>
          <p:nvPr>
            <p:ph idx="1"/>
          </p:nvPr>
        </p:nvSpPr>
        <p:spPr>
          <a:xfrm>
            <a:off x="1516828" y="1387736"/>
            <a:ext cx="9836971" cy="4442793"/>
          </a:xfrm>
        </p:spPr>
        <p:txBody>
          <a:bodyPr vert="horz" lIns="91440" tIns="45720" rIns="91440" bIns="45720" rtlCol="0" anchor="t">
            <a:normAutofit/>
          </a:bodyPr>
          <a:lstStyle/>
          <a:p>
            <a:pPr marL="359410" indent="-359410">
              <a:buFont typeface="Arial,Sans-Serif" panose="020B0604020202020204" pitchFamily="34" charset="0"/>
              <a:buChar char="•"/>
              <a:defRPr/>
            </a:pPr>
            <a:r>
              <a:rPr lang="en-AU" sz="2200" dirty="0">
                <a:latin typeface="Calibri" panose="020F0502020204030204" pitchFamily="34" charset="0"/>
                <a:cs typeface="Calibri" panose="020F0502020204030204" pitchFamily="34" charset="0"/>
              </a:rPr>
              <a:t>What are we missing?</a:t>
            </a:r>
          </a:p>
          <a:p>
            <a:pPr marL="816610" lvl="1" indent="-359410">
              <a:buFont typeface="Arial,Sans-Serif" panose="020B0604020202020204" pitchFamily="34" charset="0"/>
              <a:buChar char="•"/>
              <a:defRPr/>
            </a:pPr>
            <a:r>
              <a:rPr lang="en-AU" sz="2200" dirty="0">
                <a:latin typeface="Calibri" panose="020F0502020204030204" pitchFamily="34" charset="0"/>
                <a:cs typeface="Calibri" panose="020F0502020204030204" pitchFamily="34" charset="0"/>
              </a:rPr>
              <a:t>Dedicated resources</a:t>
            </a:r>
          </a:p>
          <a:p>
            <a:pPr marL="816610" lvl="1" indent="-359410">
              <a:buFont typeface="Arial,Sans-Serif" panose="020B0604020202020204" pitchFamily="34" charset="0"/>
              <a:buChar char="•"/>
              <a:defRPr/>
            </a:pPr>
            <a:r>
              <a:rPr lang="en-AU" sz="2200" dirty="0">
                <a:latin typeface="Calibri" panose="020F0502020204030204" pitchFamily="34" charset="0"/>
                <a:cs typeface="Calibri" panose="020F0502020204030204" pitchFamily="34" charset="0"/>
              </a:rPr>
              <a:t>Capital funding</a:t>
            </a:r>
          </a:p>
          <a:p>
            <a:pPr marL="816610" lvl="1" indent="-359410">
              <a:buFont typeface="Arial,Sans-Serif" panose="020B0604020202020204" pitchFamily="34" charset="0"/>
              <a:buChar char="•"/>
              <a:defRPr/>
            </a:pPr>
            <a:r>
              <a:rPr lang="en-AU" sz="2200" dirty="0">
                <a:latin typeface="Calibri" panose="020F0502020204030204" pitchFamily="34" charset="0"/>
                <a:cs typeface="Calibri" panose="020F0502020204030204" pitchFamily="34" charset="0"/>
              </a:rPr>
              <a:t>Operating funding</a:t>
            </a:r>
          </a:p>
          <a:p>
            <a:pPr marL="816610" lvl="1" indent="-359410">
              <a:buFont typeface="Arial,Sans-Serif" panose="020B0604020202020204" pitchFamily="34" charset="0"/>
              <a:buChar char="•"/>
              <a:defRPr/>
            </a:pPr>
            <a:r>
              <a:rPr lang="en-AU" sz="2200" dirty="0">
                <a:latin typeface="Calibri" panose="020F0502020204030204" pitchFamily="34" charset="0"/>
                <a:cs typeface="Calibri" panose="020F0502020204030204" pitchFamily="34" charset="0"/>
              </a:rPr>
              <a:t>Global work plan</a:t>
            </a:r>
          </a:p>
          <a:p>
            <a:pPr marL="816610" lvl="1" indent="-359410">
              <a:buFont typeface="Arial,Sans-Serif" panose="020B0604020202020204" pitchFamily="34" charset="0"/>
              <a:buChar char="•"/>
              <a:defRPr/>
            </a:pPr>
            <a:r>
              <a:rPr lang="en-AU" sz="2200" dirty="0">
                <a:latin typeface="Calibri" panose="020F0502020204030204" pitchFamily="34" charset="0"/>
                <a:cs typeface="Calibri" panose="020F0502020204030204" pitchFamily="34" charset="0"/>
              </a:rPr>
              <a:t>Risk assessment</a:t>
            </a:r>
          </a:p>
          <a:p>
            <a:pPr marL="816610" lvl="1" indent="-359410">
              <a:buFont typeface="Arial,Sans-Serif" panose="020B0604020202020204" pitchFamily="34" charset="0"/>
              <a:buChar char="•"/>
              <a:defRPr/>
            </a:pPr>
            <a:r>
              <a:rPr lang="en-AU" sz="2200" dirty="0">
                <a:latin typeface="Calibri" panose="020F0502020204030204" pitchFamily="34" charset="0"/>
                <a:cs typeface="Calibri" panose="020F0502020204030204" pitchFamily="34" charset="0"/>
              </a:rPr>
              <a:t>…</a:t>
            </a:r>
            <a:endParaRPr lang="en-AU" sz="1800" dirty="0">
              <a:latin typeface="Calibri" panose="020F0502020204030204" pitchFamily="34" charset="0"/>
              <a:cs typeface="Calibri" panose="020F0502020204030204" pitchFamily="34" charset="0"/>
            </a:endParaRPr>
          </a:p>
          <a:p>
            <a:pPr marL="816610" lvl="1" indent="-359410">
              <a:buFont typeface="Arial,Sans-Serif" panose="020B0604020202020204" pitchFamily="34" charset="0"/>
              <a:buChar char="•"/>
              <a:defRPr/>
            </a:pPr>
            <a:endParaRPr lang="en-AU" sz="2200" dirty="0">
              <a:latin typeface="Calibri" panose="020F0502020204030204" pitchFamily="34" charset="0"/>
              <a:cs typeface="Calibri" panose="020F0502020204030204" pitchFamily="34" charset="0"/>
            </a:endParaRPr>
          </a:p>
          <a:p>
            <a:pPr marL="816610" lvl="1" indent="-359410">
              <a:buFont typeface="Arial,Sans-Serif" panose="020B0604020202020204" pitchFamily="34" charset="0"/>
              <a:buChar char="•"/>
              <a:defRPr/>
            </a:pPr>
            <a:endParaRPr lang="de-DE" sz="2200" dirty="0">
              <a:latin typeface="Calibri" panose="020F0502020204030204" pitchFamily="34" charset="0"/>
              <a:cs typeface="Calibri" panose="020F0502020204030204" pitchFamily="34" charset="0"/>
            </a:endParaRPr>
          </a:p>
          <a:p>
            <a:pPr marL="359410" indent="-359410">
              <a:buFont typeface="Arial" panose="020B0604020202020204" pitchFamily="34" charset="0"/>
              <a:buChar char="•"/>
              <a:defRPr/>
            </a:pPr>
            <a:endParaRPr lang="nb-NO" sz="1600" dirty="0"/>
          </a:p>
        </p:txBody>
      </p:sp>
    </p:spTree>
    <p:extLst>
      <p:ext uri="{BB962C8B-B14F-4D97-AF65-F5344CB8AC3E}">
        <p14:creationId xmlns:p14="http://schemas.microsoft.com/office/powerpoint/2010/main" val="363122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D45BD-F025-4E30-C9C2-E228E0824120}"/>
            </a:ext>
          </a:extLst>
        </p:cNvPr>
        <p:cNvGrpSpPr/>
        <p:nvPr/>
      </p:nvGrpSpPr>
      <p:grpSpPr>
        <a:xfrm>
          <a:off x="0" y="0"/>
          <a:ext cx="0" cy="0"/>
          <a:chOff x="0" y="0"/>
          <a:chExt cx="0" cy="0"/>
        </a:xfrm>
      </p:grpSpPr>
      <p:sp>
        <p:nvSpPr>
          <p:cNvPr id="16" name="Fußzeilenplatzhalter 3">
            <a:extLst>
              <a:ext uri="{FF2B5EF4-FFF2-40B4-BE49-F238E27FC236}">
                <a16:creationId xmlns:a16="http://schemas.microsoft.com/office/drawing/2014/main" id="{7EAE052B-866A-A7B2-CB3C-EF120BC3C5EB}"/>
              </a:ext>
            </a:extLst>
          </p:cNvPr>
          <p:cNvSpPr txBox="1">
            <a:spLocks/>
          </p:cNvSpPr>
          <p:nvPr/>
        </p:nvSpPr>
        <p:spPr>
          <a:xfrm>
            <a:off x="4038600" y="6356350"/>
            <a:ext cx="4114800" cy="365125"/>
          </a:xfrm>
          <a:prstGeom prst="rect">
            <a:avLst/>
          </a:prstGeom>
        </p:spPr>
        <p:txBody>
          <a:bodyPr lIns="91440" tIns="45720" rIns="91440" bIns="45720" anchor="t"/>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b="0" i="0" u="none" strike="noStrike" baseline="0" dirty="0" err="1">
                <a:solidFill>
                  <a:srgbClr val="898989"/>
                </a:solidFill>
                <a:latin typeface="Arial"/>
              </a:rPr>
              <a:t>Geodesy</a:t>
            </a:r>
            <a:r>
              <a:rPr lang="de-DE" sz="1200" b="0" i="0" u="none" strike="noStrike" baseline="0" dirty="0">
                <a:solidFill>
                  <a:srgbClr val="898989"/>
                </a:solidFill>
                <a:latin typeface="Arial"/>
              </a:rPr>
              <a:t> </a:t>
            </a:r>
            <a:r>
              <a:rPr lang="de-DE" sz="1200" b="0" i="0" u="none" strike="noStrike" baseline="0" dirty="0" err="1">
                <a:solidFill>
                  <a:srgbClr val="898989"/>
                </a:solidFill>
                <a:latin typeface="Arial"/>
              </a:rPr>
              <a:t>Capacity</a:t>
            </a:r>
            <a:r>
              <a:rPr lang="de-DE" sz="1200" b="0" i="0" u="none" strike="noStrike" baseline="0" dirty="0">
                <a:solidFill>
                  <a:srgbClr val="898989"/>
                </a:solidFill>
                <a:latin typeface="Arial"/>
              </a:rPr>
              <a:t> Development Workshop</a:t>
            </a:r>
            <a:r>
              <a:rPr lang="en-US" sz="1200" b="0" i="0" dirty="0">
                <a:latin typeface="Arial"/>
              </a:rPr>
              <a:t>​</a:t>
            </a:r>
            <a:endParaRPr lang="de-DE" sz="1200" dirty="0">
              <a:latin typeface="Arial"/>
              <a:cs typeface="Arial"/>
            </a:endParaRPr>
          </a:p>
        </p:txBody>
      </p:sp>
      <p:sp>
        <p:nvSpPr>
          <p:cNvPr id="4" name="Title 2">
            <a:extLst>
              <a:ext uri="{FF2B5EF4-FFF2-40B4-BE49-F238E27FC236}">
                <a16:creationId xmlns:a16="http://schemas.microsoft.com/office/drawing/2014/main" id="{10C166C7-9C48-B9F4-60F9-A7402F618F20}"/>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Examples to copy</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2" name="Rectangle 1">
            <a:extLst>
              <a:ext uri="{FF2B5EF4-FFF2-40B4-BE49-F238E27FC236}">
                <a16:creationId xmlns:a16="http://schemas.microsoft.com/office/drawing/2014/main" id="{32DA5A4C-2F9A-D868-498C-572A1055A814}"/>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3" name="Picture 2">
            <a:extLst>
              <a:ext uri="{FF2B5EF4-FFF2-40B4-BE49-F238E27FC236}">
                <a16:creationId xmlns:a16="http://schemas.microsoft.com/office/drawing/2014/main" id="{EE2485CB-8ABF-9435-1834-31D2AF5B9809}"/>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5" name="Picture 4" descr="A logo with a circular design&#10;&#10;Description automatically generated with medium confidence">
            <a:extLst>
              <a:ext uri="{FF2B5EF4-FFF2-40B4-BE49-F238E27FC236}">
                <a16:creationId xmlns:a16="http://schemas.microsoft.com/office/drawing/2014/main" id="{CCC9A66A-0F5B-EB8A-D619-F1DC9724B7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8" name="Content Placeholder 7">
            <a:extLst>
              <a:ext uri="{FF2B5EF4-FFF2-40B4-BE49-F238E27FC236}">
                <a16:creationId xmlns:a16="http://schemas.microsoft.com/office/drawing/2014/main" id="{811E0A2C-B09A-A04F-8054-5157538DFBCF}"/>
              </a:ext>
            </a:extLst>
          </p:cNvPr>
          <p:cNvSpPr>
            <a:spLocks noGrp="1"/>
          </p:cNvSpPr>
          <p:nvPr>
            <p:ph idx="1"/>
          </p:nvPr>
        </p:nvSpPr>
        <p:spPr/>
        <p:txBody>
          <a:bodyPr/>
          <a:lstStyle/>
          <a:p>
            <a:endParaRPr lang="en-DE"/>
          </a:p>
        </p:txBody>
      </p:sp>
      <p:pic>
        <p:nvPicPr>
          <p:cNvPr id="10" name="Picture 9">
            <a:extLst>
              <a:ext uri="{FF2B5EF4-FFF2-40B4-BE49-F238E27FC236}">
                <a16:creationId xmlns:a16="http://schemas.microsoft.com/office/drawing/2014/main" id="{5BBF58BB-09F3-D18D-FB03-2BB927931D04}"/>
              </a:ext>
            </a:extLst>
          </p:cNvPr>
          <p:cNvPicPr>
            <a:picLocks noChangeAspect="1"/>
          </p:cNvPicPr>
          <p:nvPr/>
        </p:nvPicPr>
        <p:blipFill>
          <a:blip r:embed="rId5"/>
          <a:stretch>
            <a:fillRect/>
          </a:stretch>
        </p:blipFill>
        <p:spPr>
          <a:xfrm>
            <a:off x="1190999" y="926106"/>
            <a:ext cx="9196099" cy="5320349"/>
          </a:xfrm>
          <a:prstGeom prst="rect">
            <a:avLst/>
          </a:prstGeom>
        </p:spPr>
      </p:pic>
    </p:spTree>
    <p:extLst>
      <p:ext uri="{BB962C8B-B14F-4D97-AF65-F5344CB8AC3E}">
        <p14:creationId xmlns:p14="http://schemas.microsoft.com/office/powerpoint/2010/main" val="88863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A9865E45-F6E3-E3AA-0934-CF84D1BEF4D1}"/>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Overview</a:t>
            </a:r>
          </a:p>
        </p:txBody>
      </p:sp>
      <p:sp>
        <p:nvSpPr>
          <p:cNvPr id="18" name="TextBox 17">
            <a:extLst>
              <a:ext uri="{FF2B5EF4-FFF2-40B4-BE49-F238E27FC236}">
                <a16:creationId xmlns:a16="http://schemas.microsoft.com/office/drawing/2014/main" id="{5B02F81A-E897-AE01-3382-9001CB34C556}"/>
              </a:ext>
            </a:extLst>
          </p:cNvPr>
          <p:cNvSpPr txBox="1"/>
          <p:nvPr/>
        </p:nvSpPr>
        <p:spPr>
          <a:xfrm>
            <a:off x="646770" y="1632015"/>
            <a:ext cx="10491129" cy="1569660"/>
          </a:xfrm>
          <a:prstGeom prst="rect">
            <a:avLst/>
          </a:prstGeom>
          <a:noFill/>
        </p:spPr>
        <p:txBody>
          <a:bodyPr wrap="square">
            <a:spAutoFit/>
          </a:bodyPr>
          <a:lstStyle/>
          <a:p>
            <a:r>
              <a:rPr lang="en-AU" sz="2400" dirty="0">
                <a:latin typeface="Calibri" panose="020F0502020204030204" pitchFamily="34" charset="0"/>
                <a:cs typeface="Calibri" panose="020F0502020204030204" pitchFamily="34" charset="0"/>
              </a:rPr>
              <a:t>Governance and institutional arrangements present a clear division of </a:t>
            </a:r>
            <a:r>
              <a:rPr lang="en-AU" sz="2400" b="1" dirty="0">
                <a:latin typeface="Calibri" panose="020F0502020204030204" pitchFamily="34" charset="0"/>
                <a:cs typeface="Calibri" panose="020F0502020204030204" pitchFamily="34" charset="0"/>
              </a:rPr>
              <a:t>roles and responsibilities </a:t>
            </a:r>
            <a:r>
              <a:rPr lang="en-AU" sz="2400" dirty="0">
                <a:latin typeface="Calibri" panose="020F0502020204030204" pitchFamily="34" charset="0"/>
                <a:cs typeface="Calibri" panose="020F0502020204030204" pitchFamily="34" charset="0"/>
              </a:rPr>
              <a:t>among organizations involved in geospatial information management, and the </a:t>
            </a:r>
            <a:r>
              <a:rPr lang="en-AU" sz="2400" b="1" dirty="0">
                <a:latin typeface="Calibri" panose="020F0502020204030204" pitchFamily="34" charset="0"/>
                <a:cs typeface="Calibri" panose="020F0502020204030204" pitchFamily="34" charset="0"/>
              </a:rPr>
              <a:t>formal and informal structures of cooperation and collaboration</a:t>
            </a:r>
            <a:r>
              <a:rPr lang="en-AU" sz="2400" dirty="0">
                <a:latin typeface="Calibri" panose="020F0502020204030204" pitchFamily="34" charset="0"/>
                <a:cs typeface="Calibri" panose="020F0502020204030204" pitchFamily="34" charset="0"/>
              </a:rPr>
              <a:t> between and among organizations.</a:t>
            </a:r>
            <a:endParaRPr lang="en-US" sz="2400"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8E7D6DC2-2A39-06F9-E2D0-DF9512BCBE91}"/>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4" name="Picture 23">
            <a:extLst>
              <a:ext uri="{FF2B5EF4-FFF2-40B4-BE49-F238E27FC236}">
                <a16:creationId xmlns:a16="http://schemas.microsoft.com/office/drawing/2014/main" id="{A7427832-8611-E28B-9F80-06B5A7D5298A}"/>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28" name="Picture 27" descr="A logo with a circular design&#10;&#10;Description automatically generated with medium confidence">
            <a:extLst>
              <a:ext uri="{FF2B5EF4-FFF2-40B4-BE49-F238E27FC236}">
                <a16:creationId xmlns:a16="http://schemas.microsoft.com/office/drawing/2014/main" id="{8B54D387-EA25-FDC2-5BC3-ED59D35F20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39660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7CCB9-B1D8-4D8E-87C9-69E1A6C9893C}"/>
              </a:ext>
            </a:extLst>
          </p:cNvPr>
          <p:cNvSpPr>
            <a:spLocks noGrp="1"/>
          </p:cNvSpPr>
          <p:nvPr>
            <p:ph type="title"/>
          </p:nvPr>
        </p:nvSpPr>
        <p:spPr>
          <a:xfrm>
            <a:off x="831850" y="1714168"/>
            <a:ext cx="10515600" cy="2852737"/>
          </a:xfrm>
        </p:spPr>
        <p:txBody>
          <a:bodyPr>
            <a:normAutofit/>
          </a:bodyPr>
          <a:lstStyle/>
          <a:p>
            <a:r>
              <a:rPr lang="en-US" dirty="0">
                <a:cs typeface="Arial"/>
              </a:rPr>
              <a:t>Case Study 1: Germany</a:t>
            </a:r>
            <a:endParaRPr lang="de-DE" sz="2800" dirty="0"/>
          </a:p>
        </p:txBody>
      </p:sp>
      <p:sp>
        <p:nvSpPr>
          <p:cNvPr id="3" name="Inhaltsplatzhalter 2">
            <a:extLst>
              <a:ext uri="{FF2B5EF4-FFF2-40B4-BE49-F238E27FC236}">
                <a16:creationId xmlns:a16="http://schemas.microsoft.com/office/drawing/2014/main" id="{D38A39C2-C6F6-4461-89F0-8BACEA0FFF0B}"/>
              </a:ext>
            </a:extLst>
          </p:cNvPr>
          <p:cNvSpPr>
            <a:spLocks noGrp="1"/>
          </p:cNvSpPr>
          <p:nvPr>
            <p:ph type="body" idx="1"/>
          </p:nvPr>
        </p:nvSpPr>
        <p:spPr/>
        <p:txBody>
          <a:bodyPr vert="horz" lIns="91440" tIns="45720" rIns="91440" bIns="45720" rtlCol="0" anchor="t">
            <a:normAutofit/>
          </a:bodyPr>
          <a:lstStyle/>
          <a:p>
            <a:endParaRPr lang="en-US" sz="2000" dirty="0"/>
          </a:p>
        </p:txBody>
      </p:sp>
      <p:sp>
        <p:nvSpPr>
          <p:cNvPr id="4" name="Fußzeilenplatzhalter 3">
            <a:extLst>
              <a:ext uri="{FF2B5EF4-FFF2-40B4-BE49-F238E27FC236}">
                <a16:creationId xmlns:a16="http://schemas.microsoft.com/office/drawing/2014/main" id="{4991D5EB-2C7A-4931-B70C-31C3E0E5FF0E}"/>
              </a:ext>
            </a:extLst>
          </p:cNvPr>
          <p:cNvSpPr>
            <a:spLocks noGrp="1"/>
          </p:cNvSpPr>
          <p:nvPr>
            <p:ph type="ftr" sz="quarter" idx="4294967295"/>
          </p:nvPr>
        </p:nvSpPr>
        <p:spPr>
          <a:xfrm>
            <a:off x="4199860" y="6258885"/>
            <a:ext cx="4114800" cy="365125"/>
          </a:xfrm>
        </p:spPr>
        <p:txBody>
          <a:bodyPr/>
          <a:lstStyle/>
          <a:p>
            <a:r>
              <a:rPr lang="de-DE"/>
              <a:t>Geodesy Capacity Development Workshop</a:t>
            </a:r>
          </a:p>
        </p:txBody>
      </p:sp>
      <p:sp>
        <p:nvSpPr>
          <p:cNvPr id="5" name="Fußzeilenplatzhalter 3">
            <a:extLst>
              <a:ext uri="{FF2B5EF4-FFF2-40B4-BE49-F238E27FC236}">
                <a16:creationId xmlns:a16="http://schemas.microsoft.com/office/drawing/2014/main" id="{9614F9B4-15EB-9ECD-2688-703972F32CB9}"/>
              </a:ext>
            </a:extLst>
          </p:cNvPr>
          <p:cNvSpPr txBox="1">
            <a:spLocks/>
          </p:cNvSpPr>
          <p:nvPr/>
        </p:nvSpPr>
        <p:spPr>
          <a:xfrm>
            <a:off x="4038600" y="6356350"/>
            <a:ext cx="4114800" cy="365125"/>
          </a:xfrm>
          <a:prstGeom prst="rect">
            <a:avLst/>
          </a:prstGeom>
        </p:spPr>
        <p:txBody>
          <a:bodyPr lIns="91440" tIns="45720" rIns="91440" bIns="45720" anchor="t"/>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b="0" i="0" u="none" strike="noStrike" baseline="0" dirty="0" err="1">
                <a:solidFill>
                  <a:srgbClr val="898989"/>
                </a:solidFill>
                <a:latin typeface="Arial"/>
              </a:rPr>
              <a:t>Geodesy</a:t>
            </a:r>
            <a:r>
              <a:rPr lang="de-DE" sz="1200" b="0" i="0" u="none" strike="noStrike" baseline="0" dirty="0">
                <a:solidFill>
                  <a:srgbClr val="898989"/>
                </a:solidFill>
                <a:latin typeface="Arial"/>
              </a:rPr>
              <a:t> </a:t>
            </a:r>
            <a:r>
              <a:rPr lang="de-DE" sz="1200" b="0" i="0" u="none" strike="noStrike" baseline="0" dirty="0" err="1">
                <a:solidFill>
                  <a:srgbClr val="898989"/>
                </a:solidFill>
                <a:latin typeface="Arial"/>
              </a:rPr>
              <a:t>Capacity</a:t>
            </a:r>
            <a:r>
              <a:rPr lang="de-DE" sz="1200" b="0" i="0" u="none" strike="noStrike" baseline="0" dirty="0">
                <a:solidFill>
                  <a:srgbClr val="898989"/>
                </a:solidFill>
                <a:latin typeface="Arial"/>
              </a:rPr>
              <a:t> Development Workshop</a:t>
            </a:r>
            <a:r>
              <a:rPr lang="en-US" sz="1200" b="0" i="0" dirty="0">
                <a:latin typeface="Arial"/>
              </a:rPr>
              <a:t>​</a:t>
            </a:r>
            <a:endParaRPr lang="de-DE" sz="1200" dirty="0">
              <a:latin typeface="Arial"/>
              <a:cs typeface="Arial"/>
            </a:endParaRPr>
          </a:p>
        </p:txBody>
      </p:sp>
      <p:sp>
        <p:nvSpPr>
          <p:cNvPr id="6" name="Rectangle 5">
            <a:extLst>
              <a:ext uri="{FF2B5EF4-FFF2-40B4-BE49-F238E27FC236}">
                <a16:creationId xmlns:a16="http://schemas.microsoft.com/office/drawing/2014/main" id="{268690C8-BC0F-22F4-2C91-9F802641B9B3}"/>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a:extLst>
              <a:ext uri="{FF2B5EF4-FFF2-40B4-BE49-F238E27FC236}">
                <a16:creationId xmlns:a16="http://schemas.microsoft.com/office/drawing/2014/main" id="{37B9A401-2278-B8FE-C048-92E42415F415}"/>
              </a:ext>
            </a:extLst>
          </p:cNvPr>
          <p:cNvPicPr>
            <a:picLocks noChangeAspect="1"/>
          </p:cNvPicPr>
          <p:nvPr/>
        </p:nvPicPr>
        <p:blipFill>
          <a:blip r:embed="rId2"/>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7329C958-D6E9-876B-2418-0543D6386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77520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62A2EE6-B01C-4AFE-A9FB-83DA3EC05E9C}"/>
              </a:ext>
            </a:extLst>
          </p:cNvPr>
          <p:cNvSpPr>
            <a:spLocks noGrp="1"/>
          </p:cNvSpPr>
          <p:nvPr>
            <p:ph type="body" sz="quarter" idx="11"/>
          </p:nvPr>
        </p:nvSpPr>
        <p:spPr>
          <a:xfrm>
            <a:off x="479424" y="1386000"/>
            <a:ext cx="6120632" cy="4464000"/>
          </a:xfrm>
        </p:spPr>
        <p:txBody>
          <a:bodyPr vert="horz" lIns="91440" tIns="45720" rIns="91440" bIns="45720" rtlCol="0" anchor="t">
            <a:noAutofit/>
          </a:bodyPr>
          <a:lstStyle/>
          <a:p>
            <a:pPr marL="342900" indent="-342900" fontAlgn="t">
              <a:lnSpc>
                <a:spcPct val="100000"/>
              </a:lnSpc>
              <a:buFont typeface="Arial" panose="020B0604020202020204" pitchFamily="34" charset="0"/>
              <a:buChar char="•"/>
            </a:pPr>
            <a:r>
              <a:rPr lang="de-DE" sz="1800" dirty="0">
                <a:solidFill>
                  <a:srgbClr val="FF0000"/>
                </a:solidFill>
                <a:latin typeface="Arial"/>
                <a:cs typeface="Arial"/>
              </a:rPr>
              <a:t>Alfred-Wegener-Institut für Polar- und Meeresforschung (AWI)</a:t>
            </a:r>
          </a:p>
          <a:p>
            <a:pPr marL="342900" indent="-342900" fontAlgn="t">
              <a:lnSpc>
                <a:spcPct val="100000"/>
              </a:lnSpc>
              <a:buFont typeface="Arial" panose="020B0604020202020204" pitchFamily="34" charset="0"/>
              <a:buChar char="•"/>
            </a:pPr>
            <a:r>
              <a:rPr lang="de-DE" sz="1800" dirty="0">
                <a:solidFill>
                  <a:srgbClr val="005C45"/>
                </a:solidFill>
                <a:latin typeface="Arial"/>
                <a:cs typeface="Arial"/>
              </a:rPr>
              <a:t>Arbeitsgemeinschaft der Vermessungsverwaltungen der Länder der Bundesrepublik Deutschland (AdV)</a:t>
            </a:r>
          </a:p>
          <a:p>
            <a:pPr marL="342900" indent="-342900" fontAlgn="auto">
              <a:lnSpc>
                <a:spcPct val="100000"/>
              </a:lnSpc>
              <a:buFont typeface="Arial" panose="020B0604020202020204" pitchFamily="34" charset="0"/>
              <a:buChar char="•"/>
            </a:pPr>
            <a:r>
              <a:rPr lang="de-DE" sz="1800" dirty="0">
                <a:solidFill>
                  <a:srgbClr val="005C45"/>
                </a:solidFill>
                <a:latin typeface="Arial"/>
                <a:cs typeface="Arial"/>
              </a:rPr>
              <a:t>Bundesamt für Kartographie und Geodäsie (BKG)</a:t>
            </a:r>
          </a:p>
          <a:p>
            <a:pPr marL="342900" indent="-342900" fontAlgn="auto">
              <a:lnSpc>
                <a:spcPct val="100000"/>
              </a:lnSpc>
              <a:buFont typeface="Arial" panose="020B0604020202020204" pitchFamily="34" charset="0"/>
              <a:buChar char="•"/>
            </a:pPr>
            <a:r>
              <a:rPr lang="de-DE" sz="1800" dirty="0">
                <a:solidFill>
                  <a:srgbClr val="005C45"/>
                </a:solidFill>
                <a:latin typeface="Arial"/>
                <a:cs typeface="Arial"/>
              </a:rPr>
              <a:t>Bundesamt für Seeschifffahrt und Hydrographie (BSH)</a:t>
            </a:r>
          </a:p>
          <a:p>
            <a:pPr marL="342900" indent="-342900" fontAlgn="auto">
              <a:lnSpc>
                <a:spcPct val="100000"/>
              </a:lnSpc>
              <a:buFont typeface="Arial" panose="020B0604020202020204" pitchFamily="34" charset="0"/>
              <a:buChar char="•"/>
            </a:pPr>
            <a:r>
              <a:rPr lang="de-DE" sz="1800" dirty="0">
                <a:solidFill>
                  <a:srgbClr val="005C45"/>
                </a:solidFill>
                <a:latin typeface="Arial"/>
                <a:cs typeface="Arial"/>
              </a:rPr>
              <a:t>Bundesanstalt für Gewässerkunde (BfG)</a:t>
            </a:r>
          </a:p>
          <a:p>
            <a:pPr marL="342900" indent="-342900" fontAlgn="auto">
              <a:lnSpc>
                <a:spcPct val="100000"/>
              </a:lnSpc>
              <a:buFont typeface="Arial" panose="020B0604020202020204" pitchFamily="34" charset="0"/>
              <a:buChar char="•"/>
            </a:pPr>
            <a:r>
              <a:rPr lang="de-DE" sz="1800" dirty="0">
                <a:solidFill>
                  <a:srgbClr val="FF0000"/>
                </a:solidFill>
                <a:latin typeface="Arial"/>
                <a:cs typeface="Arial"/>
              </a:rPr>
              <a:t>Deutsches Geodätisches Forschungsinstitut (DGFI-TUM)</a:t>
            </a:r>
          </a:p>
          <a:p>
            <a:pPr marL="342900" indent="-342900" fontAlgn="auto">
              <a:lnSpc>
                <a:spcPct val="100000"/>
              </a:lnSpc>
              <a:buFont typeface="Arial" panose="020B0604020202020204" pitchFamily="34" charset="0"/>
              <a:buChar char="•"/>
            </a:pPr>
            <a:r>
              <a:rPr lang="de-DE" sz="1800" dirty="0">
                <a:solidFill>
                  <a:srgbClr val="FF0000"/>
                </a:solidFill>
                <a:latin typeface="Arial"/>
                <a:cs typeface="Arial"/>
              </a:rPr>
              <a:t>Deutsches GeoForschungsZentrum (GFZ)</a:t>
            </a:r>
          </a:p>
          <a:p>
            <a:pPr marL="342900" indent="-342900" fontAlgn="auto">
              <a:lnSpc>
                <a:spcPct val="100000"/>
              </a:lnSpc>
              <a:buFont typeface="Arial" panose="020B0604020202020204" pitchFamily="34" charset="0"/>
              <a:buChar char="•"/>
            </a:pPr>
            <a:r>
              <a:rPr lang="de-DE" sz="1800" dirty="0">
                <a:solidFill>
                  <a:srgbClr val="005C45"/>
                </a:solidFill>
                <a:latin typeface="Arial"/>
                <a:cs typeface="Arial"/>
              </a:rPr>
              <a:t>Deutsches Luft- und Raumfahrtzentrum (DLR)</a:t>
            </a:r>
          </a:p>
          <a:p>
            <a:pPr marL="342900" indent="-342900" fontAlgn="auto">
              <a:lnSpc>
                <a:spcPct val="100000"/>
              </a:lnSpc>
              <a:buFont typeface="Arial" panose="020B0604020202020204" pitchFamily="34" charset="0"/>
              <a:buChar char="•"/>
            </a:pPr>
            <a:r>
              <a:rPr lang="de-DE" sz="1800" dirty="0">
                <a:solidFill>
                  <a:srgbClr val="005C45"/>
                </a:solidFill>
                <a:latin typeface="Arial"/>
                <a:cs typeface="Arial"/>
              </a:rPr>
              <a:t>Deutscher Verein für Vermessungswesen (DVW)</a:t>
            </a:r>
          </a:p>
          <a:p>
            <a:pPr marL="342900" indent="-342900" fontAlgn="auto">
              <a:lnSpc>
                <a:spcPct val="100000"/>
              </a:lnSpc>
              <a:buFont typeface="Arial" panose="020B0604020202020204" pitchFamily="34" charset="0"/>
              <a:buChar char="•"/>
            </a:pPr>
            <a:r>
              <a:rPr lang="de-DE" sz="1800" dirty="0">
                <a:solidFill>
                  <a:srgbClr val="005C45"/>
                </a:solidFill>
                <a:latin typeface="Arial"/>
                <a:cs typeface="Arial"/>
              </a:rPr>
              <a:t>European Space Operations Centre  (ESA/ESOC)</a:t>
            </a:r>
          </a:p>
        </p:txBody>
      </p:sp>
      <p:sp>
        <p:nvSpPr>
          <p:cNvPr id="4" name="Textfeld 3">
            <a:extLst>
              <a:ext uri="{FF2B5EF4-FFF2-40B4-BE49-F238E27FC236}">
                <a16:creationId xmlns:a16="http://schemas.microsoft.com/office/drawing/2014/main" id="{31D6011D-E640-40D8-AA34-33CF33FC9323}"/>
              </a:ext>
            </a:extLst>
          </p:cNvPr>
          <p:cNvSpPr txBox="1"/>
          <p:nvPr/>
        </p:nvSpPr>
        <p:spPr>
          <a:xfrm>
            <a:off x="2421343" y="6182891"/>
            <a:ext cx="7227428" cy="400110"/>
          </a:xfrm>
          <a:prstGeom prst="rect">
            <a:avLst/>
          </a:prstGeom>
          <a:noFill/>
        </p:spPr>
        <p:txBody>
          <a:bodyPr wrap="none" rtlCol="0">
            <a:spAutoFit/>
          </a:bodyPr>
          <a:lstStyle/>
          <a:p>
            <a:pPr lvl="0"/>
            <a:r>
              <a:rPr lang="de-DE" sz="2000" b="1" i="1" dirty="0">
                <a:solidFill>
                  <a:srgbClr val="005C45"/>
                </a:solidFill>
              </a:rPr>
              <a:t>Agency (Federal, Space, State)</a:t>
            </a:r>
            <a:r>
              <a:rPr lang="de-DE" sz="2000" b="1" i="1" dirty="0">
                <a:solidFill>
                  <a:prstClr val="black"/>
                </a:solidFill>
              </a:rPr>
              <a:t>       </a:t>
            </a:r>
            <a:r>
              <a:rPr lang="de-DE" sz="2000" b="1" i="1" dirty="0">
                <a:solidFill>
                  <a:srgbClr val="FF0000"/>
                </a:solidFill>
              </a:rPr>
              <a:t>Research Institute</a:t>
            </a:r>
            <a:r>
              <a:rPr lang="de-DE" sz="2000" b="1" i="1" dirty="0"/>
              <a:t>        </a:t>
            </a:r>
            <a:r>
              <a:rPr lang="de-DE" sz="2000" b="1" i="1" dirty="0">
                <a:solidFill>
                  <a:srgbClr val="0070C0"/>
                </a:solidFill>
              </a:rPr>
              <a:t>University</a:t>
            </a:r>
          </a:p>
        </p:txBody>
      </p:sp>
      <p:sp>
        <p:nvSpPr>
          <p:cNvPr id="5" name="Textplatzhalter 2">
            <a:extLst>
              <a:ext uri="{FF2B5EF4-FFF2-40B4-BE49-F238E27FC236}">
                <a16:creationId xmlns:a16="http://schemas.microsoft.com/office/drawing/2014/main" id="{72E51E11-5CA0-4D01-B787-0600E8F2B324}"/>
              </a:ext>
            </a:extLst>
          </p:cNvPr>
          <p:cNvSpPr txBox="1">
            <a:spLocks/>
          </p:cNvSpPr>
          <p:nvPr/>
        </p:nvSpPr>
        <p:spPr bwMode="auto">
          <a:xfrm>
            <a:off x="6990978" y="1386000"/>
            <a:ext cx="4649638" cy="44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0" indent="0" algn="l" rtl="0" fontAlgn="base">
              <a:lnSpc>
                <a:spcPts val="2400"/>
              </a:lnSpc>
              <a:spcBef>
                <a:spcPct val="0"/>
              </a:spcBef>
              <a:spcAft>
                <a:spcPts val="300"/>
              </a:spcAft>
              <a:buClr>
                <a:srgbClr val="0077B6"/>
              </a:buClr>
              <a:buFont typeface="Wingdings" panose="05000000000000000000" pitchFamily="2" charset="2"/>
              <a:buNone/>
              <a:defRPr sz="2000" kern="1200">
                <a:solidFill>
                  <a:schemeClr val="tx1"/>
                </a:solidFill>
                <a:latin typeface="Calibri" panose="020F0502020204030204" pitchFamily="34" charset="0"/>
                <a:ea typeface="+mn-ea"/>
                <a:cs typeface="+mn-cs"/>
              </a:defRPr>
            </a:lvl1pPr>
            <a:lvl2pPr marL="360000" indent="-360000" algn="l" rtl="0" fontAlgn="base">
              <a:lnSpc>
                <a:spcPts val="2400"/>
              </a:lnSpc>
              <a:spcBef>
                <a:spcPct val="0"/>
              </a:spcBef>
              <a:spcAft>
                <a:spcPts val="300"/>
              </a:spcAft>
              <a:buClr>
                <a:srgbClr val="0077B6"/>
              </a:buClr>
              <a:buFont typeface="Wingdings" panose="05000000000000000000" pitchFamily="2" charset="2"/>
              <a:buChar char="§"/>
              <a:defRPr sz="2000" kern="1200">
                <a:solidFill>
                  <a:schemeClr val="tx1"/>
                </a:solidFill>
                <a:latin typeface="Calibri" panose="020F0502020204030204" pitchFamily="34" charset="0"/>
                <a:ea typeface="+mn-ea"/>
                <a:cs typeface="+mn-cs"/>
              </a:defRPr>
            </a:lvl2pPr>
            <a:lvl3pPr marL="540000" indent="-360000" algn="l" rtl="0" fontAlgn="base">
              <a:lnSpc>
                <a:spcPts val="2400"/>
              </a:lnSpc>
              <a:spcBef>
                <a:spcPct val="0"/>
              </a:spcBef>
              <a:spcAft>
                <a:spcPts val="300"/>
              </a:spcAft>
              <a:buClr>
                <a:srgbClr val="0077B6"/>
              </a:buClr>
              <a:buSzPct val="80000"/>
              <a:buFont typeface="Wingdings" panose="05000000000000000000" pitchFamily="2" charset="2"/>
              <a:buChar char="§"/>
              <a:defRPr sz="2000" kern="1200">
                <a:solidFill>
                  <a:schemeClr val="tx1"/>
                </a:solidFill>
                <a:latin typeface="Calibri" panose="020F0502020204030204" pitchFamily="34" charset="0"/>
                <a:ea typeface="+mn-ea"/>
                <a:cs typeface="+mn-cs"/>
              </a:defRPr>
            </a:lvl3pPr>
            <a:lvl4pPr marL="720000" indent="-360000" algn="l" rtl="0" fontAlgn="base">
              <a:lnSpc>
                <a:spcPts val="2400"/>
              </a:lnSpc>
              <a:spcBef>
                <a:spcPct val="0"/>
              </a:spcBef>
              <a:spcAft>
                <a:spcPts val="300"/>
              </a:spcAft>
              <a:buClr>
                <a:srgbClr val="0077B6"/>
              </a:buClr>
              <a:buFont typeface="Arial" panose="020B0604020202020204" pitchFamily="34" charset="0"/>
              <a:buChar char="•"/>
              <a:defRPr sz="2000" kern="1200">
                <a:solidFill>
                  <a:schemeClr val="tx1"/>
                </a:solidFill>
                <a:latin typeface="+mn-lt"/>
                <a:ea typeface="+mn-ea"/>
                <a:cs typeface="+mn-cs"/>
              </a:defRPr>
            </a:lvl4pPr>
            <a:lvl5pPr marL="900000" indent="-360000" algn="l" rtl="0" fontAlgn="base">
              <a:lnSpc>
                <a:spcPts val="2400"/>
              </a:lnSpc>
              <a:spcBef>
                <a:spcPct val="0"/>
              </a:spcBef>
              <a:spcAft>
                <a:spcPts val="300"/>
              </a:spcAft>
              <a:buClr>
                <a:srgbClr val="0077B6"/>
              </a:buClr>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eaLnBrk="1" fontAlgn="auto" hangingPunct="1">
              <a:lnSpc>
                <a:spcPct val="100000"/>
              </a:lnSpc>
              <a:buFont typeface="Arial" panose="020B0604020202020204" pitchFamily="34" charset="0"/>
              <a:buChar char="•"/>
            </a:pPr>
            <a:r>
              <a:rPr lang="de-DE" dirty="0">
                <a:solidFill>
                  <a:srgbClr val="0070C0"/>
                </a:solidFill>
              </a:rPr>
              <a:t>HafenCity Universität Hamburg (HCU)</a:t>
            </a:r>
          </a:p>
          <a:p>
            <a:pPr marL="342900" indent="-342900" eaLnBrk="1" fontAlgn="auto" hangingPunct="1">
              <a:lnSpc>
                <a:spcPct val="100000"/>
              </a:lnSpc>
              <a:buFont typeface="Arial" panose="020B0604020202020204" pitchFamily="34" charset="0"/>
              <a:buChar char="•"/>
            </a:pPr>
            <a:r>
              <a:rPr lang="de-DE" dirty="0">
                <a:solidFill>
                  <a:srgbClr val="0070C0"/>
                </a:solidFill>
              </a:rPr>
              <a:t>Karlsruher Institut für Technologie (KIT)</a:t>
            </a:r>
          </a:p>
          <a:p>
            <a:pPr marL="342900" indent="-342900" eaLnBrk="1" fontAlgn="auto" hangingPunct="1">
              <a:lnSpc>
                <a:spcPct val="100000"/>
              </a:lnSpc>
              <a:buFont typeface="Arial" panose="020B0604020202020204" pitchFamily="34" charset="0"/>
              <a:buChar char="•"/>
            </a:pPr>
            <a:r>
              <a:rPr lang="de-DE" dirty="0">
                <a:solidFill>
                  <a:srgbClr val="FF0000"/>
                </a:solidFill>
              </a:rPr>
              <a:t>Kommission für Erdmessung und Glaziologie (KEG)</a:t>
            </a:r>
          </a:p>
          <a:p>
            <a:pPr marL="342900" indent="-342900" eaLnBrk="1" fontAlgn="auto" hangingPunct="1">
              <a:lnSpc>
                <a:spcPct val="100000"/>
              </a:lnSpc>
              <a:buFont typeface="Arial" panose="020B0604020202020204" pitchFamily="34" charset="0"/>
              <a:buChar char="•"/>
            </a:pPr>
            <a:r>
              <a:rPr lang="de-DE" dirty="0">
                <a:solidFill>
                  <a:srgbClr val="0070C0"/>
                </a:solidFill>
              </a:rPr>
              <a:t>Leibniz Universität Hannover</a:t>
            </a:r>
          </a:p>
          <a:p>
            <a:pPr marL="342900" indent="-342900" eaLnBrk="1" fontAlgn="auto" hangingPunct="1">
              <a:lnSpc>
                <a:spcPct val="100000"/>
              </a:lnSpc>
              <a:buFont typeface="Arial" panose="020B0604020202020204" pitchFamily="34" charset="0"/>
              <a:buChar char="•"/>
            </a:pPr>
            <a:r>
              <a:rPr lang="de-DE" dirty="0">
                <a:solidFill>
                  <a:srgbClr val="0070C0"/>
                </a:solidFill>
              </a:rPr>
              <a:t>Rheinische Friedrich-Wilhelms-Universität Bonn</a:t>
            </a:r>
          </a:p>
          <a:p>
            <a:pPr marL="342900" indent="-342900" eaLnBrk="1" fontAlgn="auto" hangingPunct="1">
              <a:lnSpc>
                <a:spcPct val="100000"/>
              </a:lnSpc>
              <a:buFont typeface="Arial" panose="020B0604020202020204" pitchFamily="34" charset="0"/>
              <a:buChar char="•"/>
            </a:pPr>
            <a:r>
              <a:rPr lang="de-DE" dirty="0">
                <a:solidFill>
                  <a:srgbClr val="0070C0"/>
                </a:solidFill>
              </a:rPr>
              <a:t>Technische Universität Dresden</a:t>
            </a:r>
          </a:p>
          <a:p>
            <a:pPr marL="342900" indent="-342900" eaLnBrk="1" fontAlgn="auto" hangingPunct="1">
              <a:lnSpc>
                <a:spcPct val="100000"/>
              </a:lnSpc>
              <a:buFont typeface="Arial" panose="020B0604020202020204" pitchFamily="34" charset="0"/>
              <a:buChar char="•"/>
            </a:pPr>
            <a:r>
              <a:rPr lang="de-DE" dirty="0">
                <a:solidFill>
                  <a:srgbClr val="0070C0"/>
                </a:solidFill>
              </a:rPr>
              <a:t>Technische Universität München (TUM)</a:t>
            </a:r>
          </a:p>
          <a:p>
            <a:pPr marL="342900" indent="-342900" eaLnBrk="1" fontAlgn="auto" hangingPunct="1">
              <a:lnSpc>
                <a:spcPct val="100000"/>
              </a:lnSpc>
              <a:buFont typeface="Arial" panose="020B0604020202020204" pitchFamily="34" charset="0"/>
              <a:buChar char="•"/>
            </a:pPr>
            <a:r>
              <a:rPr lang="de-DE" dirty="0">
                <a:solidFill>
                  <a:srgbClr val="0070C0"/>
                </a:solidFill>
              </a:rPr>
              <a:t>Universität Stuttgart</a:t>
            </a:r>
          </a:p>
          <a:p>
            <a:pPr marL="342900" indent="-342900" eaLnBrk="1" fontAlgn="auto" hangingPunct="1">
              <a:lnSpc>
                <a:spcPct val="100000"/>
              </a:lnSpc>
              <a:buFont typeface="Arial" panose="020B0604020202020204" pitchFamily="34" charset="0"/>
              <a:buChar char="•"/>
            </a:pPr>
            <a:r>
              <a:rPr lang="de-DE" dirty="0">
                <a:solidFill>
                  <a:srgbClr val="005C45"/>
                </a:solidFill>
              </a:rPr>
              <a:t>Zentrum für Geoinformationswesen der Bundeswehr (</a:t>
            </a:r>
            <a:r>
              <a:rPr lang="de-DE" dirty="0" err="1">
                <a:solidFill>
                  <a:srgbClr val="005C45"/>
                </a:solidFill>
              </a:rPr>
              <a:t>ZGeoBw</a:t>
            </a:r>
            <a:r>
              <a:rPr lang="de-DE" dirty="0">
                <a:solidFill>
                  <a:srgbClr val="005C45"/>
                </a:solidFill>
              </a:rPr>
              <a:t>)</a:t>
            </a:r>
          </a:p>
        </p:txBody>
      </p:sp>
      <p:sp>
        <p:nvSpPr>
          <p:cNvPr id="8" name="Title 2">
            <a:extLst>
              <a:ext uri="{FF2B5EF4-FFF2-40B4-BE49-F238E27FC236}">
                <a16:creationId xmlns:a16="http://schemas.microsoft.com/office/drawing/2014/main" id="{11B795DF-1789-2AE8-2075-C3299742B487}"/>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Country governance (contributors)</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173365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F64ACFDF-847D-3566-E3DB-601E2F69FD9C}"/>
              </a:ext>
            </a:extLst>
          </p:cNvPr>
          <p:cNvSpPr txBox="1">
            <a:spLocks/>
          </p:cNvSpPr>
          <p:nvPr/>
        </p:nvSpPr>
        <p:spPr>
          <a:xfrm>
            <a:off x="4038600" y="6356350"/>
            <a:ext cx="4114800" cy="365125"/>
          </a:xfrm>
          <a:prstGeom prst="rect">
            <a:avLst/>
          </a:prstGeom>
        </p:spPr>
        <p:txBody>
          <a:bodyPr lIns="91440" tIns="45720" rIns="91440" bIns="45720" anchor="t"/>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b="0" i="0" u="none" strike="noStrike" baseline="0" dirty="0" err="1">
                <a:solidFill>
                  <a:srgbClr val="898989"/>
                </a:solidFill>
                <a:latin typeface="Arial"/>
              </a:rPr>
              <a:t>Geodesy</a:t>
            </a:r>
            <a:r>
              <a:rPr lang="de-DE" sz="1200" b="0" i="0" u="none" strike="noStrike" baseline="0" dirty="0">
                <a:solidFill>
                  <a:srgbClr val="898989"/>
                </a:solidFill>
                <a:latin typeface="Arial"/>
              </a:rPr>
              <a:t> </a:t>
            </a:r>
            <a:r>
              <a:rPr lang="de-DE" sz="1200" b="0" i="0" u="none" strike="noStrike" baseline="0" dirty="0" err="1">
                <a:solidFill>
                  <a:srgbClr val="898989"/>
                </a:solidFill>
                <a:latin typeface="Arial"/>
              </a:rPr>
              <a:t>Capacity</a:t>
            </a:r>
            <a:r>
              <a:rPr lang="de-DE" sz="1200" b="0" i="0" u="none" strike="noStrike" baseline="0" dirty="0">
                <a:solidFill>
                  <a:srgbClr val="898989"/>
                </a:solidFill>
                <a:latin typeface="Arial"/>
              </a:rPr>
              <a:t> Development Workshop</a:t>
            </a:r>
            <a:r>
              <a:rPr lang="en-US" sz="1200" b="0" i="0" dirty="0">
                <a:latin typeface="Arial"/>
              </a:rPr>
              <a:t>​</a:t>
            </a:r>
            <a:endParaRPr lang="de-DE" sz="1200" dirty="0">
              <a:latin typeface="Arial"/>
              <a:cs typeface="Arial"/>
            </a:endParaRPr>
          </a:p>
        </p:txBody>
      </p:sp>
      <p:sp>
        <p:nvSpPr>
          <p:cNvPr id="4" name="Title 2">
            <a:extLst>
              <a:ext uri="{FF2B5EF4-FFF2-40B4-BE49-F238E27FC236}">
                <a16:creationId xmlns:a16="http://schemas.microsoft.com/office/drawing/2014/main" id="{81411B96-8756-46B9-D37E-D6E0E6431A9E}"/>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Country governance (users)</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8" name="Fußzeilenplatzhalter 3">
            <a:extLst>
              <a:ext uri="{FF2B5EF4-FFF2-40B4-BE49-F238E27FC236}">
                <a16:creationId xmlns:a16="http://schemas.microsoft.com/office/drawing/2014/main" id="{F9B9BF9F-4694-7460-2A0E-11C14E12CD1E}"/>
              </a:ext>
            </a:extLst>
          </p:cNvPr>
          <p:cNvSpPr txBox="1">
            <a:spLocks/>
          </p:cNvSpPr>
          <p:nvPr/>
        </p:nvSpPr>
        <p:spPr>
          <a:xfrm>
            <a:off x="4038600" y="6356350"/>
            <a:ext cx="4114800" cy="365125"/>
          </a:xfrm>
          <a:prstGeom prst="rect">
            <a:avLst/>
          </a:prstGeom>
        </p:spPr>
        <p:txBody>
          <a:bodyPr lIns="91440" tIns="45720" rIns="91440" bIns="45720" anchor="t"/>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b="0" i="0" u="none" strike="noStrike" baseline="0" dirty="0" err="1">
                <a:solidFill>
                  <a:srgbClr val="898989"/>
                </a:solidFill>
                <a:latin typeface="Arial"/>
              </a:rPr>
              <a:t>Geodesy</a:t>
            </a:r>
            <a:r>
              <a:rPr lang="de-DE" sz="1200" b="0" i="0" u="none" strike="noStrike" baseline="0" dirty="0">
                <a:solidFill>
                  <a:srgbClr val="898989"/>
                </a:solidFill>
                <a:latin typeface="Arial"/>
              </a:rPr>
              <a:t> </a:t>
            </a:r>
            <a:r>
              <a:rPr lang="de-DE" sz="1200" b="0" i="0" u="none" strike="noStrike" baseline="0" dirty="0" err="1">
                <a:solidFill>
                  <a:srgbClr val="898989"/>
                </a:solidFill>
                <a:latin typeface="Arial"/>
              </a:rPr>
              <a:t>Capacity</a:t>
            </a:r>
            <a:r>
              <a:rPr lang="de-DE" sz="1200" b="0" i="0" u="none" strike="noStrike" baseline="0" dirty="0">
                <a:solidFill>
                  <a:srgbClr val="898989"/>
                </a:solidFill>
                <a:latin typeface="Arial"/>
              </a:rPr>
              <a:t> Development Workshop</a:t>
            </a:r>
            <a:r>
              <a:rPr lang="en-US" sz="1200" b="0" i="0" dirty="0">
                <a:latin typeface="Arial"/>
              </a:rPr>
              <a:t>​</a:t>
            </a:r>
            <a:endParaRPr lang="de-DE" sz="1200" dirty="0">
              <a:latin typeface="Arial"/>
              <a:cs typeface="Arial"/>
            </a:endParaRPr>
          </a:p>
        </p:txBody>
      </p:sp>
      <p:sp>
        <p:nvSpPr>
          <p:cNvPr id="9" name="Rectangle 8">
            <a:extLst>
              <a:ext uri="{FF2B5EF4-FFF2-40B4-BE49-F238E27FC236}">
                <a16:creationId xmlns:a16="http://schemas.microsoft.com/office/drawing/2014/main" id="{AA7DF256-B3D8-43FB-1334-321F8BB56250}"/>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0" name="Picture 9">
            <a:extLst>
              <a:ext uri="{FF2B5EF4-FFF2-40B4-BE49-F238E27FC236}">
                <a16:creationId xmlns:a16="http://schemas.microsoft.com/office/drawing/2014/main" id="{F8636897-B886-C74E-62AF-7E6D76FDC4FC}"/>
              </a:ext>
            </a:extLst>
          </p:cNvPr>
          <p:cNvPicPr>
            <a:picLocks noChangeAspect="1"/>
          </p:cNvPicPr>
          <p:nvPr/>
        </p:nvPicPr>
        <p:blipFill>
          <a:blip r:embed="rId2"/>
          <a:stretch>
            <a:fillRect/>
          </a:stretch>
        </p:blipFill>
        <p:spPr>
          <a:xfrm>
            <a:off x="10295397" y="5722154"/>
            <a:ext cx="1835055" cy="1048603"/>
          </a:xfrm>
          <a:prstGeom prst="rect">
            <a:avLst/>
          </a:prstGeom>
        </p:spPr>
      </p:pic>
      <p:pic>
        <p:nvPicPr>
          <p:cNvPr id="11" name="Picture 10" descr="A logo with a circular design&#10;&#10;Description automatically generated with medium confidence">
            <a:extLst>
              <a:ext uri="{FF2B5EF4-FFF2-40B4-BE49-F238E27FC236}">
                <a16:creationId xmlns:a16="http://schemas.microsoft.com/office/drawing/2014/main" id="{C52C0023-7B18-4173-B35E-B3C663DB4B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Inhaltsplatzhalter 2">
            <a:extLst>
              <a:ext uri="{FF2B5EF4-FFF2-40B4-BE49-F238E27FC236}">
                <a16:creationId xmlns:a16="http://schemas.microsoft.com/office/drawing/2014/main" id="{6D0BE601-48F9-4A91-A92A-08E8784A3DCC}"/>
              </a:ext>
            </a:extLst>
          </p:cNvPr>
          <p:cNvSpPr>
            <a:spLocks noGrp="1"/>
          </p:cNvSpPr>
          <p:nvPr>
            <p:ph idx="1"/>
          </p:nvPr>
        </p:nvSpPr>
        <p:spPr>
          <a:xfrm>
            <a:off x="709109" y="1040316"/>
            <a:ext cx="10515600" cy="4004904"/>
          </a:xfrm>
        </p:spPr>
        <p:txBody>
          <a:bodyPr vert="horz" lIns="91440" tIns="45720" rIns="91440" bIns="45720" rtlCol="0" anchor="t">
            <a:noAutofit/>
          </a:bodyPr>
          <a:lstStyle/>
          <a:p>
            <a:pPr marL="0" indent="0">
              <a:lnSpc>
                <a:spcPct val="100000"/>
              </a:lnSpc>
              <a:buNone/>
            </a:pPr>
            <a:r>
              <a:rPr lang="en-US" sz="1150" b="1" dirty="0">
                <a:latin typeface="Calibri" panose="020F0502020204030204" pitchFamily="34" charset="0"/>
                <a:cs typeface="Calibri" panose="020F0502020204030204" pitchFamily="34" charset="0"/>
              </a:rPr>
              <a:t>Universities and Universities of Applied Sciences</a:t>
            </a:r>
            <a:br>
              <a:rPr lang="en-US" sz="1150" dirty="0">
                <a:latin typeface="Calibri" panose="020F0502020204030204" pitchFamily="34" charset="0"/>
                <a:cs typeface="Calibri" panose="020F0502020204030204" pitchFamily="34" charset="0"/>
              </a:rPr>
            </a:br>
            <a:r>
              <a:rPr lang="de-DE" sz="1150" dirty="0">
                <a:latin typeface="Calibri" panose="020F0502020204030204" pitchFamily="34" charset="0"/>
                <a:cs typeface="Calibri" panose="020F0502020204030204" pitchFamily="34" charset="0"/>
              </a:rPr>
              <a:t>FH Biberach: Labor für Vermessungswesen, HU Berlin: Geographisches Institut, Uni Hannover: Der Studiengang Geodäsie und Geoinformatik, Uni Siegen: Fakultät für Bauingenieurwesen, Hochschule (HS) , Karlsruhe: Fakultät für Geoinformationswesen, TU Berlin: Bauingenieurwesen und Geowissenschaften, FH Oldenburg: Die Abteilung Geoinformation, Bergische Universität Wuppertal: Fakultät für Bauingenieurwesen, Karlsruher Institut für Technologie (KIT): Fakultät Bau - </a:t>
            </a:r>
            <a:r>
              <a:rPr lang="de-DE" sz="1150" dirty="0" err="1">
                <a:latin typeface="Calibri" panose="020F0502020204030204" pitchFamily="34" charset="0"/>
                <a:cs typeface="Calibri" panose="020F0502020204030204" pitchFamily="34" charset="0"/>
              </a:rPr>
              <a:t>Geo</a:t>
            </a:r>
            <a:r>
              <a:rPr lang="de-DE" sz="1150" dirty="0">
                <a:latin typeface="Calibri" panose="020F0502020204030204" pitchFamily="34" charset="0"/>
                <a:cs typeface="Calibri" panose="020F0502020204030204" pitchFamily="34" charset="0"/>
              </a:rPr>
              <a:t> – Umwelt, TU Cottbus: Fakultät für Architektur, Tiefbau und städtischen Design, Uni Vechta: Umweltwissenschaften, Räumliche Analyse und Planung, FH Mainz: Vermessungswesen und Geoinformatik, FH Stuttgart: Geomatics;  Luftfahrttechnik und Geodäsie, HafenCity Universität Hamburg: Geodäsie und Geoinformatik, RWTH Aachen: Fakultät für Bauingenieurwesen, Uni Trier: Geographie / Geowissenschaften, FH München: Fachbereich Geoinformationswesen, TU Darmstadt: Geodäsie und Geoinformation, Ruhr-Universität Bochum:  Bau-</a:t>
            </a:r>
            <a:r>
              <a:rPr lang="de-DE" sz="1150" dirty="0" err="1">
                <a:latin typeface="Calibri" panose="020F0502020204030204" pitchFamily="34" charset="0"/>
                <a:cs typeface="Calibri" panose="020F0502020204030204" pitchFamily="34" charset="0"/>
              </a:rPr>
              <a:t>ingenieurwesen</a:t>
            </a:r>
            <a:r>
              <a:rPr lang="de-DE" sz="1150" dirty="0">
                <a:latin typeface="Calibri" panose="020F0502020204030204" pitchFamily="34" charset="0"/>
                <a:cs typeface="Calibri" panose="020F0502020204030204" pitchFamily="34" charset="0"/>
              </a:rPr>
              <a:t>, Geograph. Institut, HTW Dresden: Fachbereich Vermessungswesen / Kartographie, TU München: Geodäsie und Geoinformation, FH Frankfurt: Fakultät für Vermessungswesen, FH Bochum: Vermessungswesen und Geoinformatik, TU Dresden: Fakultät für Forst-, Geo-, und Hydrowissenschaften, Uni-BW München: Geodäsie und Geoinformation, FH Neubrandenburg: Vermessungswesen, Geoinformatik, TFH Georg Agricola: Vermessung und Liegenschaftsmanagement, TU Freiberg: Fakultät für </a:t>
            </a:r>
            <a:r>
              <a:rPr lang="de-DE" sz="1150" dirty="0" err="1">
                <a:latin typeface="Calibri" panose="020F0502020204030204" pitchFamily="34" charset="0"/>
                <a:cs typeface="Calibri" panose="020F0502020204030204" pitchFamily="34" charset="0"/>
              </a:rPr>
              <a:t>Geowis</a:t>
            </a:r>
            <a:r>
              <a:rPr lang="de-DE" sz="1150" dirty="0">
                <a:latin typeface="Calibri" panose="020F0502020204030204" pitchFamily="34" charset="0"/>
                <a:cs typeface="Calibri" panose="020F0502020204030204" pitchFamily="34" charset="0"/>
              </a:rPr>
              <a:t>., Geotechnik und Bergbau, FH Würzburg: Institut für Vermessung und Geoinformation, Uni Rostock: Agrar- und Umweltwissenschaftliche Fakultät, Uni Bonn: Studiengang Geodäsie und Geoinformation, FH Anhalt: Institut für Vermessungswesen, FU Berlin: Institut für Geographische Wissenschaft, TU Braunschweig: Bauingenieurwesen, Uni/GHS Essen: Institut für Vermessungswesen, FH Magdeburg: Fakultät für Bauwesen, TFH Berlin: Bauingenieur- und Geoinformationswesen, TU Clausthal: Institut für Geotechnik und Markscheidewesen, Uni Münster: Institut für Geowissenschaften, Uni Weimar: Fakultät für Bauingenieurwesen</a:t>
            </a:r>
            <a:endParaRPr lang="en-US" sz="1150" dirty="0">
              <a:latin typeface="Calibri" panose="020F0502020204030204" pitchFamily="34" charset="0"/>
              <a:cs typeface="Calibri" panose="020F0502020204030204" pitchFamily="34" charset="0"/>
            </a:endParaRPr>
          </a:p>
          <a:p>
            <a:pPr marL="0" indent="0" fontAlgn="t">
              <a:buNone/>
            </a:pPr>
            <a:r>
              <a:rPr lang="en-US" sz="1150" b="1" dirty="0">
                <a:latin typeface="Calibri" panose="020F0502020204030204" pitchFamily="34" charset="0"/>
                <a:cs typeface="Calibri" panose="020F0502020204030204" pitchFamily="34" charset="0"/>
              </a:rPr>
              <a:t>Agencies, Research Institutes, Others</a:t>
            </a:r>
            <a:br>
              <a:rPr lang="en-US" sz="1150" dirty="0">
                <a:latin typeface="Calibri" panose="020F0502020204030204" pitchFamily="34" charset="0"/>
                <a:cs typeface="Calibri" panose="020F0502020204030204" pitchFamily="34" charset="0"/>
              </a:rPr>
            </a:br>
            <a:r>
              <a:rPr lang="de-DE" sz="1150" dirty="0">
                <a:latin typeface="Calibri" panose="020F0502020204030204" pitchFamily="34" charset="0"/>
                <a:cs typeface="Calibri" panose="020F0502020204030204" pitchFamily="34" charset="0"/>
              </a:rPr>
              <a:t>Alfred-Wegener-Institut für Polar- und Meeresforschung (AWI), Bremerhaven, Deutscher Dachverband für Geoinformation e.V. (DDGI), Deutsches </a:t>
            </a:r>
            <a:r>
              <a:rPr lang="de-DE" sz="1150" dirty="0" err="1">
                <a:latin typeface="Calibri" panose="020F0502020204030204" pitchFamily="34" charset="0"/>
                <a:cs typeface="Calibri" panose="020F0502020204030204" pitchFamily="34" charset="0"/>
              </a:rPr>
              <a:t>GeoForschungsZentrum</a:t>
            </a:r>
            <a:r>
              <a:rPr lang="de-DE" sz="1150" dirty="0">
                <a:latin typeface="Calibri" panose="020F0502020204030204" pitchFamily="34" charset="0"/>
                <a:cs typeface="Calibri" panose="020F0502020204030204" pitchFamily="34" charset="0"/>
              </a:rPr>
              <a:t> (GFZ), Arbeitsgemeinschaft Vermessungsverwaltungen der Länder (</a:t>
            </a:r>
            <a:r>
              <a:rPr lang="de-DE" sz="1150" dirty="0" err="1">
                <a:latin typeface="Calibri" panose="020F0502020204030204" pitchFamily="34" charset="0"/>
                <a:cs typeface="Calibri" panose="020F0502020204030204" pitchFamily="34" charset="0"/>
              </a:rPr>
              <a:t>AdV</a:t>
            </a:r>
            <a:r>
              <a:rPr lang="de-DE" sz="1150" dirty="0">
                <a:latin typeface="Calibri" panose="020F0502020204030204" pitchFamily="34" charset="0"/>
                <a:cs typeface="Calibri" panose="020F0502020204030204" pitchFamily="34" charset="0"/>
              </a:rPr>
              <a:t>), Deutsche Geodätische Kommission (DGK), </a:t>
            </a:r>
            <a:r>
              <a:rPr lang="de-DE" sz="1150" dirty="0" err="1">
                <a:latin typeface="Calibri" panose="020F0502020204030204" pitchFamily="34" charset="0"/>
                <a:cs typeface="Calibri" panose="020F0502020204030204" pitchFamily="34" charset="0"/>
              </a:rPr>
              <a:t>Geounion</a:t>
            </a:r>
            <a:r>
              <a:rPr lang="de-DE" sz="1150" dirty="0">
                <a:latin typeface="Calibri" panose="020F0502020204030204" pitchFamily="34" charset="0"/>
                <a:cs typeface="Calibri" panose="020F0502020204030204" pitchFamily="34" charset="0"/>
              </a:rPr>
              <a:t> Alfred-Wegener-Stiftung, Kommission für Erdmessung und Glaziologie (KEG), München, Deutsche Gesellschaft für Geographie (</a:t>
            </a:r>
            <a:r>
              <a:rPr lang="de-DE" sz="1150" dirty="0" err="1">
                <a:latin typeface="Calibri" panose="020F0502020204030204" pitchFamily="34" charset="0"/>
                <a:cs typeface="Calibri" panose="020F0502020204030204" pitchFamily="34" charset="0"/>
              </a:rPr>
              <a:t>DGfG</a:t>
            </a:r>
            <a:r>
              <a:rPr lang="de-DE" sz="1150" dirty="0">
                <a:latin typeface="Calibri" panose="020F0502020204030204" pitchFamily="34" charset="0"/>
                <a:cs typeface="Calibri" panose="020F0502020204030204" pitchFamily="34" charset="0"/>
              </a:rPr>
              <a:t>), Institut für Kommunale Geoinformationssysteme e.V., Beratungsgruppe für Internationale Entwicklung im Vermessungswesen (BEV), Deutsche Gesellschaft für Kartographie (</a:t>
            </a:r>
            <a:r>
              <a:rPr lang="de-DE" sz="1150" dirty="0" err="1">
                <a:latin typeface="Calibri" panose="020F0502020204030204" pitchFamily="34" charset="0"/>
                <a:cs typeface="Calibri" panose="020F0502020204030204" pitchFamily="34" charset="0"/>
              </a:rPr>
              <a:t>DGfK</a:t>
            </a:r>
            <a:r>
              <a:rPr lang="de-DE" sz="1150" dirty="0">
                <a:latin typeface="Calibri" panose="020F0502020204030204" pitchFamily="34" charset="0"/>
                <a:cs typeface="Calibri" panose="020F0502020204030204" pitchFamily="34" charset="0"/>
              </a:rPr>
              <a:t>), Kompetenzzentrum für Geoinformatik (</a:t>
            </a:r>
            <a:r>
              <a:rPr lang="de-DE" sz="1150" dirty="0" err="1">
                <a:latin typeface="Calibri" panose="020F0502020204030204" pitchFamily="34" charset="0"/>
                <a:cs typeface="Calibri" panose="020F0502020204030204" pitchFamily="34" charset="0"/>
              </a:rPr>
              <a:t>GiN</a:t>
            </a:r>
            <a:r>
              <a:rPr lang="de-DE" sz="1150" dirty="0">
                <a:latin typeface="Calibri" panose="020F0502020204030204" pitchFamily="34" charset="0"/>
                <a:cs typeface="Calibri" panose="020F0502020204030204" pitchFamily="34" charset="0"/>
              </a:rPr>
              <a:t>), Bund der Öffentlich bestellten Vermessungsingenieure (BDVI), Deutsche Gesellschaft für </a:t>
            </a:r>
            <a:r>
              <a:rPr lang="de-DE" sz="1150" dirty="0" err="1">
                <a:latin typeface="Calibri" panose="020F0502020204030204" pitchFamily="34" charset="0"/>
                <a:cs typeface="Calibri" panose="020F0502020204030204" pitchFamily="34" charset="0"/>
              </a:rPr>
              <a:t>Photogrammetrie</a:t>
            </a:r>
            <a:r>
              <a:rPr lang="de-DE" sz="1150" dirty="0">
                <a:latin typeface="Calibri" panose="020F0502020204030204" pitchFamily="34" charset="0"/>
                <a:cs typeface="Calibri" panose="020F0502020204030204" pitchFamily="34" charset="0"/>
              </a:rPr>
              <a:t>, Fernerkundung und Geoinformation, Nationales Komitee für Geodäsie und Geophysik (NKGG), Bundesamt für Kartographie und Geodäsie (BKG), Frankfurt a.M., Leipzig, Wettzell, Deutsches Luft- und Raumfahrtzentrum (DLR), Raumwissenschaftliches Kompetenzzentrum Dresden, Bundesamt für Seeschifffahrt und Hydrographie (BSH), Rostock, Deutscher Verein für Vermessungswesen (DVW), Universitäres Zentrum für Luft- und Raumfahrt - Technische Universität Dresden, Bundesanstalt für Gewässerkunde (BfG), Koblenz, </a:t>
            </a:r>
            <a:r>
              <a:rPr lang="de-DE" sz="1150" dirty="0" err="1">
                <a:latin typeface="Calibri" panose="020F0502020204030204" pitchFamily="34" charset="0"/>
                <a:cs typeface="Calibri" panose="020F0502020204030204" pitchFamily="34" charset="0"/>
              </a:rPr>
              <a:t>Fachkomm</a:t>
            </a:r>
            <a:r>
              <a:rPr lang="de-DE" sz="1150" dirty="0">
                <a:latin typeface="Calibri" panose="020F0502020204030204" pitchFamily="34" charset="0"/>
                <a:cs typeface="Calibri" panose="020F0502020204030204" pitchFamily="34" charset="0"/>
              </a:rPr>
              <a:t>. "Kommunales Vermessungs- und Liegenschaftswesen" im Deutschen Städtetag, Verband deutscher Vermessungsingenieure (</a:t>
            </a:r>
            <a:r>
              <a:rPr lang="de-DE" sz="1150" dirty="0" err="1">
                <a:latin typeface="Calibri" panose="020F0502020204030204" pitchFamily="34" charset="0"/>
                <a:cs typeface="Calibri" panose="020F0502020204030204" pitchFamily="34" charset="0"/>
              </a:rPr>
              <a:t>VdV</a:t>
            </a:r>
            <a:r>
              <a:rPr lang="de-DE" sz="1150" dirty="0">
                <a:latin typeface="Calibri" panose="020F0502020204030204" pitchFamily="34" charset="0"/>
                <a:cs typeface="Calibri" panose="020F0502020204030204" pitchFamily="34" charset="0"/>
              </a:rPr>
              <a:t>), Bund-Länder-Arbeitsgemeinschaft Landentwicklung, Förderkreis Vermessungstechnisches Museum e.V., Dortmund, Zentrum für Geoinformationswesen der Bundeswehr (</a:t>
            </a:r>
            <a:r>
              <a:rPr lang="de-DE" sz="1150" dirty="0" err="1">
                <a:latin typeface="Calibri" panose="020F0502020204030204" pitchFamily="34" charset="0"/>
                <a:cs typeface="Calibri" panose="020F0502020204030204" pitchFamily="34" charset="0"/>
              </a:rPr>
              <a:t>ZGeoBw</a:t>
            </a:r>
            <a:r>
              <a:rPr lang="de-DE" sz="115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00324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3">
            <a:extLst>
              <a:ext uri="{FF2B5EF4-FFF2-40B4-BE49-F238E27FC236}">
                <a16:creationId xmlns:a16="http://schemas.microsoft.com/office/drawing/2014/main" id="{EA0BE664-B47B-8862-E52A-5360E55F4223}"/>
              </a:ext>
            </a:extLst>
          </p:cNvPr>
          <p:cNvSpPr txBox="1">
            <a:spLocks/>
          </p:cNvSpPr>
          <p:nvPr/>
        </p:nvSpPr>
        <p:spPr>
          <a:xfrm>
            <a:off x="4199860" y="6258885"/>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Geodesy Capacity Development Workshop</a:t>
            </a:r>
          </a:p>
        </p:txBody>
      </p:sp>
      <p:sp>
        <p:nvSpPr>
          <p:cNvPr id="10" name="Fußzeilenplatzhalter 3">
            <a:extLst>
              <a:ext uri="{FF2B5EF4-FFF2-40B4-BE49-F238E27FC236}">
                <a16:creationId xmlns:a16="http://schemas.microsoft.com/office/drawing/2014/main" id="{37D26232-4DA2-35CF-36B3-A25F29447BD9}"/>
              </a:ext>
            </a:extLst>
          </p:cNvPr>
          <p:cNvSpPr txBox="1">
            <a:spLocks/>
          </p:cNvSpPr>
          <p:nvPr/>
        </p:nvSpPr>
        <p:spPr>
          <a:xfrm>
            <a:off x="4038600" y="6356350"/>
            <a:ext cx="4114800" cy="365125"/>
          </a:xfrm>
          <a:prstGeom prst="rect">
            <a:avLst/>
          </a:prstGeom>
        </p:spPr>
        <p:txBody>
          <a:bodyPr lIns="91440" tIns="45720" rIns="91440" bIns="45720" anchor="t"/>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b="0" i="0" u="none" strike="noStrike" baseline="0" dirty="0" err="1">
                <a:solidFill>
                  <a:srgbClr val="898989"/>
                </a:solidFill>
                <a:latin typeface="Arial"/>
              </a:rPr>
              <a:t>Geodesy</a:t>
            </a:r>
            <a:r>
              <a:rPr lang="de-DE" sz="1200" b="0" i="0" u="none" strike="noStrike" baseline="0" dirty="0">
                <a:solidFill>
                  <a:srgbClr val="898989"/>
                </a:solidFill>
                <a:latin typeface="Arial"/>
              </a:rPr>
              <a:t> </a:t>
            </a:r>
            <a:r>
              <a:rPr lang="de-DE" sz="1200" b="0" i="0" u="none" strike="noStrike" baseline="0" dirty="0" err="1">
                <a:solidFill>
                  <a:srgbClr val="898989"/>
                </a:solidFill>
                <a:latin typeface="Arial"/>
              </a:rPr>
              <a:t>Capacity</a:t>
            </a:r>
            <a:r>
              <a:rPr lang="de-DE" sz="1200" b="0" i="0" u="none" strike="noStrike" baseline="0" dirty="0">
                <a:solidFill>
                  <a:srgbClr val="898989"/>
                </a:solidFill>
                <a:latin typeface="Arial"/>
              </a:rPr>
              <a:t> Development Workshop</a:t>
            </a:r>
            <a:r>
              <a:rPr lang="en-US" sz="1200" b="0" i="0" dirty="0">
                <a:latin typeface="Arial"/>
              </a:rPr>
              <a:t>​</a:t>
            </a:r>
            <a:endParaRPr lang="de-DE" sz="1200" dirty="0">
              <a:latin typeface="Arial"/>
              <a:cs typeface="Arial"/>
            </a:endParaRPr>
          </a:p>
        </p:txBody>
      </p:sp>
      <p:sp>
        <p:nvSpPr>
          <p:cNvPr id="11" name="Rectangle 10">
            <a:extLst>
              <a:ext uri="{FF2B5EF4-FFF2-40B4-BE49-F238E27FC236}">
                <a16:creationId xmlns:a16="http://schemas.microsoft.com/office/drawing/2014/main" id="{2B2D4AF5-24DB-A6CE-5758-F58028A6FFE1}"/>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2" name="Picture 11">
            <a:extLst>
              <a:ext uri="{FF2B5EF4-FFF2-40B4-BE49-F238E27FC236}">
                <a16:creationId xmlns:a16="http://schemas.microsoft.com/office/drawing/2014/main" id="{8BF87C9A-DDBC-9475-38AC-72DA3A303F09}"/>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13" name="Picture 12" descr="A logo with a circular design&#10;&#10;Description automatically generated with medium confidence">
            <a:extLst>
              <a:ext uri="{FF2B5EF4-FFF2-40B4-BE49-F238E27FC236}">
                <a16:creationId xmlns:a16="http://schemas.microsoft.com/office/drawing/2014/main" id="{4B5221D1-E1DA-412D-557B-73170F5298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Textplatzhalter 2">
            <a:extLst>
              <a:ext uri="{FF2B5EF4-FFF2-40B4-BE49-F238E27FC236}">
                <a16:creationId xmlns:a16="http://schemas.microsoft.com/office/drawing/2014/main" id="{8A7B8633-D41C-46AD-80A3-951F3FC72CE8}"/>
              </a:ext>
            </a:extLst>
          </p:cNvPr>
          <p:cNvSpPr>
            <a:spLocks noGrp="1"/>
          </p:cNvSpPr>
          <p:nvPr>
            <p:ph idx="1"/>
          </p:nvPr>
        </p:nvSpPr>
        <p:spPr>
          <a:xfrm>
            <a:off x="590774" y="1151172"/>
            <a:ext cx="10515600" cy="4004904"/>
          </a:xfrm>
        </p:spPr>
        <p:txBody>
          <a:bodyPr vert="horz" lIns="91440" tIns="45720" rIns="91440" bIns="45720" rtlCol="0" anchor="t">
            <a:noAutofit/>
          </a:bodyPr>
          <a:lstStyle/>
          <a:p>
            <a:pPr marL="359410" indent="-359410" fontAlgn="auto">
              <a:spcBef>
                <a:spcPts val="0"/>
              </a:spcBef>
              <a:defRPr/>
            </a:pPr>
            <a:r>
              <a:rPr lang="en-GB" sz="1800" dirty="0">
                <a:latin typeface="Calibri" panose="020F0502020204030204" pitchFamily="34" charset="0"/>
                <a:cs typeface="Calibri" panose="020F0502020204030204" pitchFamily="34" charset="0"/>
              </a:rPr>
              <a:t>Germany’s </a:t>
            </a:r>
            <a:r>
              <a:rPr lang="en-GB" sz="1800" b="1" dirty="0">
                <a:latin typeface="Calibri" panose="020F0502020204030204" pitchFamily="34" charset="0"/>
                <a:cs typeface="Calibri" panose="020F0502020204030204" pitchFamily="34" charset="0"/>
              </a:rPr>
              <a:t>National Mapping Agency </a:t>
            </a:r>
            <a:r>
              <a:rPr lang="en-GB" sz="1800" dirty="0">
                <a:latin typeface="Calibri" panose="020F0502020204030204" pitchFamily="34" charset="0"/>
                <a:cs typeface="Calibri" panose="020F0502020204030204" pitchFamily="34" charset="0"/>
              </a:rPr>
              <a:t>under the Federal Ministry of the Interior and Community</a:t>
            </a:r>
          </a:p>
          <a:p>
            <a:pPr marL="359410" indent="-359410" fontAlgn="auto">
              <a:spcBef>
                <a:spcPts val="0"/>
              </a:spcBef>
              <a:defRPr/>
            </a:pPr>
            <a:r>
              <a:rPr lang="en-GB" sz="1800" b="1" dirty="0">
                <a:latin typeface="Calibri" panose="020F0502020204030204" pitchFamily="34" charset="0"/>
                <a:cs typeface="Calibri" panose="020F0502020204030204" pitchFamily="34" charset="0"/>
              </a:rPr>
              <a:t>Central service provider</a:t>
            </a:r>
            <a:r>
              <a:rPr lang="en-GB" sz="1800" dirty="0">
                <a:latin typeface="Calibri" panose="020F0502020204030204" pitchFamily="34" charset="0"/>
                <a:cs typeface="Calibri" panose="020F0502020204030204" pitchFamily="34" charset="0"/>
              </a:rPr>
              <a:t> of geodetic reference systems and networks, as well as </a:t>
            </a:r>
            <a:r>
              <a:rPr lang="en-GB" sz="1800" dirty="0" err="1">
                <a:latin typeface="Calibri" panose="020F0502020204030204" pitchFamily="34" charset="0"/>
                <a:cs typeface="Calibri" panose="020F0502020204030204" pitchFamily="34" charset="0"/>
              </a:rPr>
              <a:t>geotopographic</a:t>
            </a:r>
            <a:r>
              <a:rPr lang="en-GB" sz="1800" dirty="0">
                <a:latin typeface="Calibri" panose="020F0502020204030204" pitchFamily="34" charset="0"/>
                <a:cs typeface="Calibri" panose="020F0502020204030204" pitchFamily="34" charset="0"/>
              </a:rPr>
              <a:t> reference data for the German federal government</a:t>
            </a:r>
          </a:p>
          <a:p>
            <a:pPr marL="359410" indent="-359410" fontAlgn="auto">
              <a:spcBef>
                <a:spcPts val="0"/>
              </a:spcBef>
              <a:defRPr/>
            </a:pPr>
            <a:r>
              <a:rPr lang="en-GB" sz="1800" b="1" dirty="0">
                <a:latin typeface="Calibri" panose="020F0502020204030204" pitchFamily="34" charset="0"/>
                <a:cs typeface="Calibri" panose="020F0502020204030204" pitchFamily="34" charset="0"/>
              </a:rPr>
              <a:t>Representative</a:t>
            </a:r>
            <a:r>
              <a:rPr lang="en-GB" sz="1800" dirty="0">
                <a:latin typeface="Calibri" panose="020F0502020204030204" pitchFamily="34" charset="0"/>
                <a:cs typeface="Calibri" panose="020F0502020204030204" pitchFamily="34" charset="0"/>
              </a:rPr>
              <a:t> of Germany's interests in geodesy and geospatial information at European and international level</a:t>
            </a:r>
          </a:p>
          <a:p>
            <a:pPr marL="359410" indent="-359410" fontAlgn="auto">
              <a:spcBef>
                <a:spcPts val="0"/>
              </a:spcBef>
              <a:defRPr/>
            </a:pPr>
            <a:r>
              <a:rPr lang="en-GB" sz="1800" b="1" dirty="0">
                <a:latin typeface="Calibri" panose="020F0502020204030204" pitchFamily="34" charset="0"/>
                <a:cs typeface="Calibri" panose="020F0502020204030204" pitchFamily="34" charset="0"/>
              </a:rPr>
              <a:t>Providers of training </a:t>
            </a:r>
            <a:r>
              <a:rPr lang="en-GB" sz="1800" dirty="0">
                <a:latin typeface="Calibri" panose="020F0502020204030204" pitchFamily="34" charset="0"/>
                <a:cs typeface="Calibri" panose="020F0502020204030204" pitchFamily="34" charset="0"/>
              </a:rPr>
              <a:t>in the professions of geomatics technician and precision mechanic</a:t>
            </a:r>
          </a:p>
          <a:p>
            <a:pPr marL="359410" indent="-359410" fontAlgn="auto">
              <a:spcBef>
                <a:spcPts val="0"/>
              </a:spcBef>
              <a:defRPr/>
            </a:pPr>
            <a:r>
              <a:rPr lang="en-GB" sz="1800" dirty="0">
                <a:latin typeface="Calibri" panose="020F0502020204030204" pitchFamily="34" charset="0"/>
                <a:cs typeface="Calibri" panose="020F0502020204030204" pitchFamily="34" charset="0"/>
                <a:hlinkClick r:id="rId5"/>
              </a:rPr>
              <a:t>www.bkg.bund.de</a:t>
            </a:r>
            <a:endParaRPr lang="en-GB" sz="1800" dirty="0">
              <a:latin typeface="Calibri" panose="020F0502020204030204" pitchFamily="34" charset="0"/>
              <a:cs typeface="Calibri" panose="020F0502020204030204" pitchFamily="34" charset="0"/>
            </a:endParaRPr>
          </a:p>
          <a:p>
            <a:pPr marL="0" indent="0" fontAlgn="auto">
              <a:spcBef>
                <a:spcPts val="0"/>
              </a:spcBef>
              <a:buFont typeface="Wingdings" panose="05000000000000000000" pitchFamily="2" charset="2"/>
              <a:buNone/>
              <a:defRPr/>
            </a:pPr>
            <a:endParaRPr lang="en-GB" sz="1800" dirty="0"/>
          </a:p>
          <a:p>
            <a:pPr marL="359410" indent="-359410" fontAlgn="auto">
              <a:spcBef>
                <a:spcPts val="0"/>
              </a:spcBef>
              <a:defRPr/>
            </a:pPr>
            <a:endParaRPr lang="en-GB" sz="1800" dirty="0"/>
          </a:p>
        </p:txBody>
      </p:sp>
      <p:pic>
        <p:nvPicPr>
          <p:cNvPr id="7" name="Grafik 6">
            <a:extLst>
              <a:ext uri="{FF2B5EF4-FFF2-40B4-BE49-F238E27FC236}">
                <a16:creationId xmlns:a16="http://schemas.microsoft.com/office/drawing/2014/main" id="{C8BB8B83-D6B0-42FB-95C2-164D3F164D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0656" y="3865913"/>
            <a:ext cx="5616943" cy="2340000"/>
          </a:xfrm>
          <a:prstGeom prst="rect">
            <a:avLst/>
          </a:prstGeom>
        </p:spPr>
      </p:pic>
      <p:pic>
        <p:nvPicPr>
          <p:cNvPr id="9" name="Grafik 8">
            <a:extLst>
              <a:ext uri="{FF2B5EF4-FFF2-40B4-BE49-F238E27FC236}">
                <a16:creationId xmlns:a16="http://schemas.microsoft.com/office/drawing/2014/main" id="{39680CC7-C363-473D-B63F-0E0A64C14D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9819" y="3541937"/>
            <a:ext cx="3928000" cy="2880000"/>
          </a:xfrm>
          <a:prstGeom prst="rect">
            <a:avLst/>
          </a:prstGeom>
        </p:spPr>
      </p:pic>
      <p:sp>
        <p:nvSpPr>
          <p:cNvPr id="2" name="Title 2">
            <a:extLst>
              <a:ext uri="{FF2B5EF4-FFF2-40B4-BE49-F238E27FC236}">
                <a16:creationId xmlns:a16="http://schemas.microsoft.com/office/drawing/2014/main" id="{F3DBD75D-22BF-93AA-B09F-7F8BB21C9DAF}"/>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Country governance (BKG)</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a:extLst>
              <a:ext uri="{FF2B5EF4-FFF2-40B4-BE49-F238E27FC236}">
                <a16:creationId xmlns:a16="http://schemas.microsoft.com/office/drawing/2014/main" id="{E266006E-94D5-15EF-9CA8-37C4A05718E2}"/>
              </a:ext>
            </a:extLst>
          </p:cNvPr>
          <p:cNvSpPr txBox="1">
            <a:spLocks/>
          </p:cNvSpPr>
          <p:nvPr/>
        </p:nvSpPr>
        <p:spPr>
          <a:xfrm>
            <a:off x="4199860" y="6258885"/>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Geodesy Capacity Development Workshop</a:t>
            </a:r>
          </a:p>
        </p:txBody>
      </p:sp>
      <p:sp>
        <p:nvSpPr>
          <p:cNvPr id="8" name="Fußzeilenplatzhalter 3">
            <a:extLst>
              <a:ext uri="{FF2B5EF4-FFF2-40B4-BE49-F238E27FC236}">
                <a16:creationId xmlns:a16="http://schemas.microsoft.com/office/drawing/2014/main" id="{3E5255B2-B423-14A7-77F2-76DE3CDCC8E4}"/>
              </a:ext>
            </a:extLst>
          </p:cNvPr>
          <p:cNvSpPr txBox="1">
            <a:spLocks/>
          </p:cNvSpPr>
          <p:nvPr/>
        </p:nvSpPr>
        <p:spPr>
          <a:xfrm>
            <a:off x="4038600" y="6356350"/>
            <a:ext cx="4114800" cy="365125"/>
          </a:xfrm>
          <a:prstGeom prst="rect">
            <a:avLst/>
          </a:prstGeom>
        </p:spPr>
        <p:txBody>
          <a:bodyPr lIns="91440" tIns="45720" rIns="91440" bIns="45720" anchor="t"/>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b="0" i="0" u="none" strike="noStrike" baseline="0" dirty="0" err="1">
                <a:solidFill>
                  <a:srgbClr val="898989"/>
                </a:solidFill>
                <a:latin typeface="Arial"/>
              </a:rPr>
              <a:t>Geodesy</a:t>
            </a:r>
            <a:r>
              <a:rPr lang="de-DE" sz="1200" b="0" i="0" u="none" strike="noStrike" baseline="0" dirty="0">
                <a:solidFill>
                  <a:srgbClr val="898989"/>
                </a:solidFill>
                <a:latin typeface="Arial"/>
              </a:rPr>
              <a:t> </a:t>
            </a:r>
            <a:r>
              <a:rPr lang="de-DE" sz="1200" b="0" i="0" u="none" strike="noStrike" baseline="0" dirty="0" err="1">
                <a:solidFill>
                  <a:srgbClr val="898989"/>
                </a:solidFill>
                <a:latin typeface="Arial"/>
              </a:rPr>
              <a:t>Capacity</a:t>
            </a:r>
            <a:r>
              <a:rPr lang="de-DE" sz="1200" b="0" i="0" u="none" strike="noStrike" baseline="0" dirty="0">
                <a:solidFill>
                  <a:srgbClr val="898989"/>
                </a:solidFill>
                <a:latin typeface="Arial"/>
              </a:rPr>
              <a:t> Development Workshop</a:t>
            </a:r>
            <a:r>
              <a:rPr lang="en-US" sz="1200" b="0" i="0" dirty="0">
                <a:latin typeface="Arial"/>
              </a:rPr>
              <a:t>​</a:t>
            </a:r>
            <a:endParaRPr lang="de-DE" sz="1200" dirty="0">
              <a:latin typeface="Arial"/>
              <a:cs typeface="Arial"/>
            </a:endParaRPr>
          </a:p>
        </p:txBody>
      </p:sp>
      <p:sp>
        <p:nvSpPr>
          <p:cNvPr id="10" name="Rectangle 9">
            <a:extLst>
              <a:ext uri="{FF2B5EF4-FFF2-40B4-BE49-F238E27FC236}">
                <a16:creationId xmlns:a16="http://schemas.microsoft.com/office/drawing/2014/main" id="{02F37F40-1307-92A7-B73D-BE3C2FFE6C2D}"/>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2" name="Picture 11">
            <a:extLst>
              <a:ext uri="{FF2B5EF4-FFF2-40B4-BE49-F238E27FC236}">
                <a16:creationId xmlns:a16="http://schemas.microsoft.com/office/drawing/2014/main" id="{5E2AF0DA-E165-8139-F1BE-B613784202E6}"/>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13" name="Picture 12" descr="A logo with a circular design&#10;&#10;Description automatically generated with medium confidence">
            <a:extLst>
              <a:ext uri="{FF2B5EF4-FFF2-40B4-BE49-F238E27FC236}">
                <a16:creationId xmlns:a16="http://schemas.microsoft.com/office/drawing/2014/main" id="{27FD3F61-285F-89B0-43D2-362DE4D01C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pic>
        <p:nvPicPr>
          <p:cNvPr id="11" name="Grafik 10">
            <a:extLst>
              <a:ext uri="{FF2B5EF4-FFF2-40B4-BE49-F238E27FC236}">
                <a16:creationId xmlns:a16="http://schemas.microsoft.com/office/drawing/2014/main" id="{FA4ECED9-8F51-49EB-9016-D2E86A66A531}"/>
              </a:ext>
            </a:extLst>
          </p:cNvPr>
          <p:cNvPicPr>
            <a:picLocks noChangeAspect="1"/>
          </p:cNvPicPr>
          <p:nvPr/>
        </p:nvPicPr>
        <p:blipFill>
          <a:blip r:embed="rId5"/>
          <a:stretch>
            <a:fillRect/>
          </a:stretch>
        </p:blipFill>
        <p:spPr>
          <a:xfrm>
            <a:off x="2667643" y="977099"/>
            <a:ext cx="7202967" cy="5567018"/>
          </a:xfrm>
          <a:prstGeom prst="rect">
            <a:avLst/>
          </a:prstGeom>
        </p:spPr>
      </p:pic>
      <p:sp>
        <p:nvSpPr>
          <p:cNvPr id="9" name="Rechteck 8">
            <a:extLst>
              <a:ext uri="{FF2B5EF4-FFF2-40B4-BE49-F238E27FC236}">
                <a16:creationId xmlns:a16="http://schemas.microsoft.com/office/drawing/2014/main" id="{2994C2C9-FE5C-48AA-A42C-AF822403B10C}"/>
              </a:ext>
            </a:extLst>
          </p:cNvPr>
          <p:cNvSpPr/>
          <p:nvPr/>
        </p:nvSpPr>
        <p:spPr>
          <a:xfrm>
            <a:off x="8503759" y="1744483"/>
            <a:ext cx="1479550" cy="479963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000" dirty="0" err="1">
              <a:solidFill>
                <a:schemeClr val="tx1"/>
              </a:solidFill>
            </a:endParaRPr>
          </a:p>
        </p:txBody>
      </p:sp>
      <p:sp>
        <p:nvSpPr>
          <p:cNvPr id="3" name="Title 2">
            <a:extLst>
              <a:ext uri="{FF2B5EF4-FFF2-40B4-BE49-F238E27FC236}">
                <a16:creationId xmlns:a16="http://schemas.microsoft.com/office/drawing/2014/main" id="{25C221EE-A8FA-7B0D-2D7E-7182A5A1F80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Country governance (BKG)</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213C5AC-FE9C-301D-9E1B-ADAEF4B9738C}"/>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Inhaltsplatzhalter 2">
            <a:extLst>
              <a:ext uri="{FF2B5EF4-FFF2-40B4-BE49-F238E27FC236}">
                <a16:creationId xmlns:a16="http://schemas.microsoft.com/office/drawing/2014/main" id="{458906FA-479C-67D5-79E1-8E15DA19F683}"/>
              </a:ext>
            </a:extLst>
          </p:cNvPr>
          <p:cNvSpPr>
            <a:spLocks noGrp="1"/>
          </p:cNvSpPr>
          <p:nvPr>
            <p:ph idx="1"/>
          </p:nvPr>
        </p:nvSpPr>
        <p:spPr/>
        <p:txBody>
          <a:bodyPr/>
          <a:lstStyle/>
          <a:p>
            <a:endParaRPr lang="de-DE"/>
          </a:p>
        </p:txBody>
      </p:sp>
      <p:sp>
        <p:nvSpPr>
          <p:cNvPr id="4" name="Rectangle 3">
            <a:extLst>
              <a:ext uri="{FF2B5EF4-FFF2-40B4-BE49-F238E27FC236}">
                <a16:creationId xmlns:a16="http://schemas.microsoft.com/office/drawing/2014/main" id="{40B88ECA-B5BF-4C31-8222-03924F4721CB}"/>
              </a:ext>
            </a:extLst>
          </p:cNvPr>
          <p:cNvSpPr>
            <a:spLocks noChangeAspect="1" noChangeArrowheads="1"/>
          </p:cNvSpPr>
          <p:nvPr/>
        </p:nvSpPr>
        <p:spPr bwMode="auto">
          <a:xfrm>
            <a:off x="2454127" y="1663824"/>
            <a:ext cx="1774843" cy="4062413"/>
          </a:xfrm>
          <a:prstGeom prst="rect">
            <a:avLst/>
          </a:prstGeom>
          <a:solidFill>
            <a:srgbClr val="FFFFCC"/>
          </a:solidFill>
          <a:ln w="9525">
            <a:solidFill>
              <a:srgbClr val="000000"/>
            </a:solidFill>
            <a:miter lim="800000"/>
            <a:headEnd/>
            <a:tailEnd/>
          </a:ln>
          <a:effectLst/>
        </p:spPr>
        <p:txBody>
          <a:bodyPr lIns="43200" tIns="0" rIns="43200" bIns="0"/>
          <a:lstStyle/>
          <a:p>
            <a:pPr algn="ctr">
              <a:defRPr/>
            </a:pPr>
            <a:endParaRPr lang="en-GB" sz="1200" b="1" i="1"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lgn="ctr">
              <a:defRPr/>
            </a:pPr>
            <a:r>
              <a:rPr lang="en-GB" sz="1200" b="1" i="1"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GOW optical techniques</a:t>
            </a:r>
            <a:endParaRPr lang="en-GB" sz="1200" dirty="0">
              <a:solidFill>
                <a:prstClr val="black"/>
              </a:solidFill>
              <a:latin typeface="Arial" panose="020B0604020202020204" pitchFamily="34" charset="0"/>
              <a:ea typeface="ＭＳ Ｐゴシック" panose="020B0600070205080204" pitchFamily="34" charset="-128"/>
            </a:endParaRPr>
          </a:p>
          <a:p>
            <a:pPr algn="ctr">
              <a:defRPr/>
            </a:pPr>
            <a:endParaRPr lang="en-GB" sz="1200" dirty="0">
              <a:solidFill>
                <a:prstClr val="black"/>
              </a:solidFill>
              <a:latin typeface="Arial" panose="020B0604020202020204" pitchFamily="34" charset="0"/>
              <a:ea typeface="ＭＳ Ｐゴシック" panose="020B0600070205080204" pitchFamily="34" charset="-128"/>
            </a:endParaRP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SLR/LLR observations</a:t>
            </a: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Space Debris</a:t>
            </a: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a:t>
            </a:r>
            <a:r>
              <a:rPr lang="en-GB" sz="1200" dirty="0" err="1">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Ringlaser</a:t>
            </a:r>
            <a:endPar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Local measuring data</a:t>
            </a:r>
          </a:p>
        </p:txBody>
      </p:sp>
      <p:sp>
        <p:nvSpPr>
          <p:cNvPr id="5" name="Rectangle 4">
            <a:extLst>
              <a:ext uri="{FF2B5EF4-FFF2-40B4-BE49-F238E27FC236}">
                <a16:creationId xmlns:a16="http://schemas.microsoft.com/office/drawing/2014/main" id="{DDD9BA84-81C2-48BA-B257-2451D14CED3E}"/>
              </a:ext>
            </a:extLst>
          </p:cNvPr>
          <p:cNvSpPr>
            <a:spLocks noChangeAspect="1" noChangeArrowheads="1"/>
          </p:cNvSpPr>
          <p:nvPr/>
        </p:nvSpPr>
        <p:spPr bwMode="auto">
          <a:xfrm>
            <a:off x="9426252" y="1663825"/>
            <a:ext cx="1738516" cy="4062413"/>
          </a:xfrm>
          <a:prstGeom prst="rect">
            <a:avLst/>
          </a:prstGeom>
          <a:solidFill>
            <a:srgbClr val="FFFFCC"/>
          </a:solidFill>
          <a:ln w="9525">
            <a:solidFill>
              <a:srgbClr val="000000"/>
            </a:solidFill>
            <a:miter lim="800000"/>
            <a:headEnd/>
            <a:tailEnd/>
          </a:ln>
          <a:effectLst/>
        </p:spPr>
        <p:txBody>
          <a:bodyPr lIns="43200" tIns="0" rIns="43200" bIns="0"/>
          <a:lstStyle/>
          <a:p>
            <a:pPr algn="ctr">
              <a:defRPr/>
            </a:pPr>
            <a:endParaRPr lang="en-GB" sz="1200" b="1" i="1" dirty="0">
              <a:solidFill>
                <a:prstClr val="black"/>
              </a:solidFill>
              <a:effectLst>
                <a:outerShdw blurRad="38100" dist="38100" dir="2700000" algn="tl">
                  <a:srgbClr val="C0C0C0"/>
                </a:outerShdw>
              </a:effectLst>
              <a:latin typeface="Arial" panose="020B0604020202020204" pitchFamily="34" charset="0"/>
            </a:endParaRPr>
          </a:p>
          <a:p>
            <a:pPr algn="ctr">
              <a:defRPr/>
            </a:pPr>
            <a:r>
              <a:rPr lang="en-GB" sz="1200" b="1" i="1" dirty="0">
                <a:solidFill>
                  <a:prstClr val="black"/>
                </a:solidFill>
                <a:effectLst>
                  <a:outerShdw blurRad="38100" dist="38100" dir="2700000" algn="tl">
                    <a:srgbClr val="C0C0C0"/>
                  </a:outerShdw>
                </a:effectLst>
                <a:latin typeface="Arial" panose="020B0604020202020204" pitchFamily="34" charset="0"/>
              </a:rPr>
              <a:t>Gravity</a:t>
            </a:r>
          </a:p>
          <a:p>
            <a:pPr algn="ctr">
              <a:defRPr/>
            </a:pPr>
            <a:r>
              <a:rPr lang="en-GB" sz="1200" b="1" i="1" dirty="0">
                <a:solidFill>
                  <a:prstClr val="black"/>
                </a:solidFill>
                <a:effectLst>
                  <a:outerShdw blurRad="38100" dist="38100" dir="2700000" algn="tl">
                    <a:srgbClr val="C0C0C0"/>
                  </a:outerShdw>
                </a:effectLst>
                <a:latin typeface="Arial" panose="020B0604020202020204" pitchFamily="34" charset="0"/>
              </a:rPr>
              <a:t>metrology</a:t>
            </a:r>
            <a:endParaRPr lang="en-GB" sz="1200" dirty="0">
              <a:solidFill>
                <a:prstClr val="black"/>
              </a:solidFill>
              <a:latin typeface="Arial" panose="020B0604020202020204" pitchFamily="34" charset="0"/>
            </a:endParaRPr>
          </a:p>
          <a:p>
            <a:pPr algn="ctr">
              <a:defRPr/>
            </a:pPr>
            <a:endParaRPr lang="en-GB" sz="1200" dirty="0">
              <a:solidFill>
                <a:prstClr val="black"/>
              </a:solidFill>
              <a:latin typeface="Arial" panose="020B0604020202020204" pitchFamily="34" charset="0"/>
            </a:endParaRPr>
          </a:p>
          <a:p>
            <a:pPr>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rPr>
              <a:t> German gravity</a:t>
            </a:r>
          </a:p>
          <a:p>
            <a:pPr>
              <a:spcAft>
                <a:spcPts val="600"/>
              </a:spcAft>
              <a:defRPr/>
            </a:pPr>
            <a:r>
              <a:rPr lang="en-GB" sz="1200" dirty="0">
                <a:solidFill>
                  <a:prstClr val="black"/>
                </a:solidFill>
                <a:effectLst>
                  <a:outerShdw blurRad="38100" dist="38100" dir="2700000" algn="tl">
                    <a:srgbClr val="C0C0C0"/>
                  </a:outerShdw>
                </a:effectLst>
                <a:latin typeface="Arial" panose="020B0604020202020204" pitchFamily="34" charset="0"/>
              </a:rPr>
              <a:t>    reference system</a:t>
            </a: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rPr>
              <a:t> Absolute gravimetry</a:t>
            </a: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rPr>
              <a:t> Hydro-gravimetry</a:t>
            </a:r>
          </a:p>
          <a:p>
            <a:pPr>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rPr>
              <a:t> Superconducting</a:t>
            </a:r>
          </a:p>
          <a:p>
            <a:pPr>
              <a:defRPr/>
            </a:pPr>
            <a:r>
              <a:rPr lang="en-GB" sz="1200" dirty="0">
                <a:solidFill>
                  <a:prstClr val="black"/>
                </a:solidFill>
                <a:effectLst>
                  <a:outerShdw blurRad="38100" dist="38100" dir="2700000" algn="tl">
                    <a:srgbClr val="C0C0C0"/>
                  </a:outerShdw>
                </a:effectLst>
                <a:latin typeface="Arial" panose="020B0604020202020204" pitchFamily="34" charset="0"/>
              </a:rPr>
              <a:t>    gravimetry</a:t>
            </a:r>
          </a:p>
        </p:txBody>
      </p:sp>
      <p:sp>
        <p:nvSpPr>
          <p:cNvPr id="6" name="Rectangle 5">
            <a:extLst>
              <a:ext uri="{FF2B5EF4-FFF2-40B4-BE49-F238E27FC236}">
                <a16:creationId xmlns:a16="http://schemas.microsoft.com/office/drawing/2014/main" id="{DCC49F69-971F-494D-9BD7-59B9FDC9C85B}"/>
              </a:ext>
            </a:extLst>
          </p:cNvPr>
          <p:cNvSpPr>
            <a:spLocks noChangeAspect="1" noChangeArrowheads="1"/>
          </p:cNvSpPr>
          <p:nvPr/>
        </p:nvSpPr>
        <p:spPr bwMode="auto">
          <a:xfrm>
            <a:off x="5876002" y="1663825"/>
            <a:ext cx="1806971" cy="4062413"/>
          </a:xfrm>
          <a:prstGeom prst="rect">
            <a:avLst/>
          </a:prstGeom>
          <a:solidFill>
            <a:srgbClr val="FFFFCC"/>
          </a:solidFill>
          <a:ln w="9525">
            <a:solidFill>
              <a:srgbClr val="000000"/>
            </a:solidFill>
            <a:miter lim="800000"/>
            <a:headEnd/>
            <a:tailEnd/>
          </a:ln>
          <a:effectLst/>
        </p:spPr>
        <p:txBody>
          <a:bodyPr lIns="43200" tIns="0" rIns="43200" bIns="0"/>
          <a:lstStyle/>
          <a:p>
            <a:pPr algn="ctr">
              <a:defRPr/>
            </a:pPr>
            <a:endParaRPr lang="en-GB" sz="1200" b="1" i="1"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lgn="ctr">
              <a:defRPr/>
            </a:pPr>
            <a:r>
              <a:rPr lang="en-GB" sz="1200" b="1" i="1"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Satellite</a:t>
            </a:r>
          </a:p>
          <a:p>
            <a:pPr algn="ctr">
              <a:defRPr/>
            </a:pPr>
            <a:r>
              <a:rPr lang="en-GB" sz="1200" b="1" i="1"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navigation</a:t>
            </a:r>
          </a:p>
          <a:p>
            <a:pPr algn="ctr">
              <a:defRPr/>
            </a:pPr>
            <a:endParaRPr lang="en-GB" sz="1200" dirty="0">
              <a:solidFill>
                <a:prstClr val="black"/>
              </a:solidFill>
              <a:latin typeface="Arial" panose="020B0604020202020204" pitchFamily="34" charset="0"/>
              <a:ea typeface="ＭＳ Ｐゴシック" panose="020B0600070205080204" pitchFamily="34" charset="-128"/>
            </a:endParaRPr>
          </a:p>
          <a:p>
            <a:pPr>
              <a:spcAft>
                <a:spcPts val="600"/>
              </a:spcAft>
              <a:buBlip>
                <a:blip r:embed="rId2"/>
              </a:buBlip>
              <a:defRPr/>
            </a:pPr>
            <a:r>
              <a:rPr lang="en-GB" sz="1200" dirty="0">
                <a:solidFill>
                  <a:prstClr val="black"/>
                </a:solidFill>
                <a:latin typeface="Arial" panose="020B0604020202020204" pitchFamily="34" charset="0"/>
                <a:ea typeface="ＭＳ Ｐゴシック" panose="020B0600070205080204" pitchFamily="34" charset="-128"/>
              </a:rPr>
              <a:t> </a:t>
            </a: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Real-time positioning </a:t>
            </a:r>
          </a:p>
          <a:p>
            <a:pPr>
              <a:spcAft>
                <a:spcPts val="600"/>
              </a:spcAft>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GNSS post-processing</a:t>
            </a: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European &amp; national</a:t>
            </a:r>
            <a:b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b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reference networks</a:t>
            </a:r>
          </a:p>
          <a:p>
            <a:pPr>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International GNSS</a:t>
            </a:r>
            <a:b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b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service</a:t>
            </a:r>
          </a:p>
          <a:p>
            <a:pPr>
              <a:defRPr/>
            </a:pPr>
            <a:endPar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defRPr/>
            </a:pPr>
            <a:endParaRPr lang="en-GB" sz="11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defRPr/>
            </a:pPr>
            <a:r>
              <a:rPr lang="en-GB" sz="1000" b="1" dirty="0">
                <a:effectLst>
                  <a:outerShdw blurRad="38100" dist="38100" dir="2700000" algn="tl">
                    <a:srgbClr val="FFFFFF"/>
                  </a:outerShdw>
                </a:effectLst>
                <a:latin typeface="Arial" charset="0"/>
              </a:rPr>
              <a:t>	</a:t>
            </a:r>
            <a:endParaRPr lang="en-GB" sz="1000" b="1" dirty="0">
              <a:latin typeface="Arial" charset="0"/>
            </a:endParaRPr>
          </a:p>
        </p:txBody>
      </p:sp>
      <p:sp>
        <p:nvSpPr>
          <p:cNvPr id="7" name="Rectangle 6">
            <a:extLst>
              <a:ext uri="{FF2B5EF4-FFF2-40B4-BE49-F238E27FC236}">
                <a16:creationId xmlns:a16="http://schemas.microsoft.com/office/drawing/2014/main" id="{274E74FA-0568-4DCB-882F-B70114D832DD}"/>
              </a:ext>
            </a:extLst>
          </p:cNvPr>
          <p:cNvSpPr>
            <a:spLocks noChangeAspect="1" noChangeArrowheads="1"/>
          </p:cNvSpPr>
          <p:nvPr/>
        </p:nvSpPr>
        <p:spPr bwMode="auto">
          <a:xfrm>
            <a:off x="4225174" y="1663825"/>
            <a:ext cx="1650828" cy="4062413"/>
          </a:xfrm>
          <a:prstGeom prst="rect">
            <a:avLst/>
          </a:prstGeom>
          <a:solidFill>
            <a:srgbClr val="FFFFCC"/>
          </a:solidFill>
          <a:ln w="9525">
            <a:solidFill>
              <a:srgbClr val="000000"/>
            </a:solidFill>
            <a:miter lim="800000"/>
            <a:headEnd/>
            <a:tailEnd/>
          </a:ln>
          <a:effectLst/>
        </p:spPr>
        <p:txBody>
          <a:bodyPr lIns="43200" tIns="0" rIns="43200" bIns="0"/>
          <a:lstStyle/>
          <a:p>
            <a:pPr algn="ctr">
              <a:defRPr/>
            </a:pPr>
            <a:endParaRPr lang="en-GB" sz="1200" b="1" i="1"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lgn="ctr">
              <a:defRPr/>
            </a:pPr>
            <a:r>
              <a:rPr lang="en-GB" sz="1200" b="1" i="1"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Combination of space techniques</a:t>
            </a:r>
            <a:endParaRPr lang="en-GB" sz="1200" dirty="0">
              <a:solidFill>
                <a:prstClr val="black"/>
              </a:solidFill>
              <a:latin typeface="Arial" panose="020B0604020202020204" pitchFamily="34" charset="0"/>
              <a:ea typeface="ＭＳ Ｐゴシック" panose="020B0600070205080204" pitchFamily="34" charset="-128"/>
            </a:endParaRPr>
          </a:p>
          <a:p>
            <a:pPr algn="ctr">
              <a:defRPr/>
            </a:pPr>
            <a:endParaRPr lang="en-GB" sz="1200" dirty="0">
              <a:solidFill>
                <a:prstClr val="black"/>
              </a:solidFill>
              <a:latin typeface="Arial" panose="020B0604020202020204" pitchFamily="34" charset="0"/>
              <a:ea typeface="ＭＳ Ｐゴシック" panose="020B0600070205080204" pitchFamily="34" charset="-128"/>
            </a:endParaRP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Central Office IERS</a:t>
            </a:r>
          </a:p>
          <a:p>
            <a:pPr>
              <a:spcAft>
                <a:spcPts val="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International VLBI</a:t>
            </a:r>
          </a:p>
          <a:p>
            <a:pPr>
              <a:spcAft>
                <a:spcPts val="600"/>
              </a:spcAft>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Service   </a:t>
            </a:r>
          </a:p>
          <a:p>
            <a:pPr>
              <a:spcAft>
                <a:spcPts val="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International Laser</a:t>
            </a:r>
          </a:p>
          <a:p>
            <a:pPr>
              <a:spcAft>
                <a:spcPts val="600"/>
              </a:spcAft>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Ranging Service </a:t>
            </a:r>
          </a:p>
          <a:p>
            <a:pPr lvl="0">
              <a:spcAft>
                <a:spcPts val="600"/>
              </a:spcAft>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Combination VLBI,</a:t>
            </a:r>
            <a:b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b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SLR, GNSS</a:t>
            </a:r>
          </a:p>
          <a:p>
            <a:pPr>
              <a:spcAft>
                <a:spcPts val="600"/>
              </a:spcAft>
              <a:defRPr/>
            </a:pPr>
            <a:endPar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endParaRPr>
          </a:p>
        </p:txBody>
      </p:sp>
      <p:pic>
        <p:nvPicPr>
          <p:cNvPr id="8" name="Picture 9" descr="glonass_bahnen01 (2)">
            <a:extLst>
              <a:ext uri="{FF2B5EF4-FFF2-40B4-BE49-F238E27FC236}">
                <a16:creationId xmlns:a16="http://schemas.microsoft.com/office/drawing/2014/main" id="{81B5F5EB-D8FB-4343-B81C-3C93489BD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21" t="4240" r="9341" b="-79"/>
          <a:stretch>
            <a:fillRect/>
          </a:stretch>
        </p:blipFill>
        <p:spPr bwMode="auto">
          <a:xfrm>
            <a:off x="6005595" y="4289503"/>
            <a:ext cx="1547784" cy="13278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10">
            <a:extLst>
              <a:ext uri="{FF2B5EF4-FFF2-40B4-BE49-F238E27FC236}">
                <a16:creationId xmlns:a16="http://schemas.microsoft.com/office/drawing/2014/main" id="{9625DD65-5FA7-49BA-B4E8-E4901021A905}"/>
              </a:ext>
            </a:extLst>
          </p:cNvPr>
          <p:cNvSpPr>
            <a:spLocks noChangeAspect="1" noChangeArrowheads="1"/>
          </p:cNvSpPr>
          <p:nvPr/>
        </p:nvSpPr>
        <p:spPr bwMode="auto">
          <a:xfrm>
            <a:off x="7682974" y="1663825"/>
            <a:ext cx="1738516" cy="4062413"/>
          </a:xfrm>
          <a:prstGeom prst="rect">
            <a:avLst/>
          </a:prstGeom>
          <a:solidFill>
            <a:srgbClr val="FFFFCC"/>
          </a:solidFill>
          <a:ln w="9525">
            <a:solidFill>
              <a:srgbClr val="000000"/>
            </a:solidFill>
            <a:miter lim="800000"/>
            <a:headEnd/>
            <a:tailEnd/>
          </a:ln>
          <a:effectLst/>
        </p:spPr>
        <p:txBody>
          <a:bodyPr lIns="43200" tIns="0" rIns="43200" bIns="0"/>
          <a:lstStyle/>
          <a:p>
            <a:pPr algn="ctr">
              <a:defRPr/>
            </a:pPr>
            <a:endParaRPr lang="en-GB" sz="1200" b="1" i="1"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lgn="ctr">
              <a:defRPr/>
            </a:pPr>
            <a:r>
              <a:rPr lang="en-GB" sz="1200" b="1" i="1"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Integrated spatial reference</a:t>
            </a:r>
          </a:p>
          <a:p>
            <a:pPr algn="ctr">
              <a:defRPr/>
            </a:pPr>
            <a:endParaRPr lang="en-GB" sz="1200" dirty="0">
              <a:solidFill>
                <a:prstClr val="black"/>
              </a:solidFill>
              <a:latin typeface="Arial" panose="020B0604020202020204" pitchFamily="34" charset="0"/>
              <a:ea typeface="ＭＳ Ｐゴシック" panose="020B0600070205080204" pitchFamily="34" charset="-128"/>
            </a:endParaRP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German/European</a:t>
            </a:r>
            <a:b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b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height reference</a:t>
            </a: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Geoid and gravity</a:t>
            </a:r>
            <a:b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b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field modelling</a:t>
            </a:r>
          </a:p>
          <a:p>
            <a:pPr>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German reference</a:t>
            </a:r>
          </a:p>
          <a:p>
            <a:pPr>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network GREF</a:t>
            </a:r>
          </a:p>
          <a:p>
            <a:pPr>
              <a:lnSpc>
                <a:spcPct val="150000"/>
              </a:lnSpc>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Satellite altimetry</a:t>
            </a:r>
          </a:p>
        </p:txBody>
      </p:sp>
      <p:pic>
        <p:nvPicPr>
          <p:cNvPr id="10" name="Picture 12" descr="S59">
            <a:extLst>
              <a:ext uri="{FF2B5EF4-FFF2-40B4-BE49-F238E27FC236}">
                <a16:creationId xmlns:a16="http://schemas.microsoft.com/office/drawing/2014/main" id="{0A8F28D7-8AAA-42CE-B2ED-3CEEDE020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414" b="10088"/>
          <a:stretch>
            <a:fillRect/>
          </a:stretch>
        </p:blipFill>
        <p:spPr bwMode="auto">
          <a:xfrm>
            <a:off x="4337976" y="4297061"/>
            <a:ext cx="1463530" cy="132039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2" descr="GCG2011">
            <a:extLst>
              <a:ext uri="{FF2B5EF4-FFF2-40B4-BE49-F238E27FC236}">
                <a16:creationId xmlns:a16="http://schemas.microsoft.com/office/drawing/2014/main" id="{7CC9570D-3575-4179-8CE4-BE5F0646BF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5692" t="7423" r="2946" b="9164"/>
          <a:stretch>
            <a:fillRect/>
          </a:stretch>
        </p:blipFill>
        <p:spPr bwMode="auto">
          <a:xfrm>
            <a:off x="7889058" y="3966291"/>
            <a:ext cx="1326347" cy="165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F:\Proj\Stations\WE\Pics\Comp_20101118\DSC00042-0048.JPG">
            <a:extLst>
              <a:ext uri="{FF2B5EF4-FFF2-40B4-BE49-F238E27FC236}">
                <a16:creationId xmlns:a16="http://schemas.microsoft.com/office/drawing/2014/main" id="{0AD57370-5436-46EC-97DC-45A0FDA635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524" t="8472" r="68066" b="4857"/>
          <a:stretch>
            <a:fillRect/>
          </a:stretch>
        </p:blipFill>
        <p:spPr bwMode="auto">
          <a:xfrm>
            <a:off x="9509879" y="4118515"/>
            <a:ext cx="1496695" cy="149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a:extLst>
              <a:ext uri="{FF2B5EF4-FFF2-40B4-BE49-F238E27FC236}">
                <a16:creationId xmlns:a16="http://schemas.microsoft.com/office/drawing/2014/main" id="{9B2E2FDD-2920-4938-8F98-9BD236633DDE}"/>
              </a:ext>
            </a:extLst>
          </p:cNvPr>
          <p:cNvSpPr>
            <a:spLocks noChangeAspect="1" noChangeArrowheads="1"/>
          </p:cNvSpPr>
          <p:nvPr/>
        </p:nvSpPr>
        <p:spPr bwMode="auto">
          <a:xfrm>
            <a:off x="767408" y="1663824"/>
            <a:ext cx="1684337" cy="4062413"/>
          </a:xfrm>
          <a:prstGeom prst="rect">
            <a:avLst/>
          </a:prstGeom>
          <a:solidFill>
            <a:srgbClr val="FFFFCC"/>
          </a:solidFill>
          <a:ln w="9525">
            <a:solidFill>
              <a:srgbClr val="000000"/>
            </a:solidFill>
            <a:miter lim="800000"/>
            <a:headEnd/>
            <a:tailEnd/>
          </a:ln>
          <a:effectLst/>
        </p:spPr>
        <p:txBody>
          <a:bodyPr lIns="43200" tIns="0" rIns="43200" bIns="0"/>
          <a:lstStyle/>
          <a:p>
            <a:pPr algn="ctr">
              <a:defRPr/>
            </a:pPr>
            <a:endParaRPr lang="en-GB" sz="1200" b="1" i="1"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lgn="ctr">
              <a:defRPr/>
            </a:pPr>
            <a:r>
              <a:rPr lang="en-GB" sz="1200" b="1" i="1"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GOW microwave techniques</a:t>
            </a:r>
            <a:endParaRPr lang="en-GB" sz="1200" dirty="0">
              <a:solidFill>
                <a:prstClr val="black"/>
              </a:solidFill>
              <a:latin typeface="Arial" panose="020B0604020202020204" pitchFamily="34" charset="0"/>
              <a:ea typeface="ＭＳ Ｐゴシック" panose="020B0600070205080204" pitchFamily="34" charset="-128"/>
            </a:endParaRPr>
          </a:p>
          <a:p>
            <a:pPr algn="ctr">
              <a:defRPr/>
            </a:pPr>
            <a:endParaRPr lang="en-GB" sz="1200" dirty="0">
              <a:solidFill>
                <a:prstClr val="black"/>
              </a:solidFill>
              <a:latin typeface="Arial" panose="020B0604020202020204" pitchFamily="34" charset="0"/>
              <a:ea typeface="ＭＳ Ｐゴシック" panose="020B0600070205080204" pitchFamily="34" charset="-128"/>
            </a:endParaRP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VLBI observations</a:t>
            </a: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GNSS observations</a:t>
            </a: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DORIS observations</a:t>
            </a:r>
          </a:p>
          <a:p>
            <a:pPr>
              <a:spcAft>
                <a:spcPts val="600"/>
              </a:spcAft>
              <a:buFontTx/>
              <a:buBlip>
                <a:blip r:embed="rId2"/>
              </a:buBlip>
              <a:defRPr/>
            </a:pPr>
            <a:r>
              <a:rPr lang="en-GB" sz="1200" dirty="0">
                <a:solidFill>
                  <a:prstClr val="black"/>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 Space Weather</a:t>
            </a:r>
          </a:p>
        </p:txBody>
      </p:sp>
      <p:pic>
        <p:nvPicPr>
          <p:cNvPr id="16" name="Grafik 2">
            <a:extLst>
              <a:ext uri="{FF2B5EF4-FFF2-40B4-BE49-F238E27FC236}">
                <a16:creationId xmlns:a16="http://schemas.microsoft.com/office/drawing/2014/main" id="{9ECDE58B-0F19-4819-AAAB-B638F5028E2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7006" y="4009245"/>
            <a:ext cx="3198485" cy="161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a:extLst>
              <a:ext uri="{FF2B5EF4-FFF2-40B4-BE49-F238E27FC236}">
                <a16:creationId xmlns:a16="http://schemas.microsoft.com/office/drawing/2014/main" id="{5BEA7DA8-0653-4ABE-C9BC-A194A2FC0458}"/>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Country governance (BKG)</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22" name="Picture 21">
            <a:extLst>
              <a:ext uri="{FF2B5EF4-FFF2-40B4-BE49-F238E27FC236}">
                <a16:creationId xmlns:a16="http://schemas.microsoft.com/office/drawing/2014/main" id="{86757557-6A57-2A55-B529-17087146869F}"/>
              </a:ext>
            </a:extLst>
          </p:cNvPr>
          <p:cNvPicPr>
            <a:picLocks noChangeAspect="1"/>
          </p:cNvPicPr>
          <p:nvPr/>
        </p:nvPicPr>
        <p:blipFill>
          <a:blip r:embed="rId8"/>
          <a:stretch>
            <a:fillRect/>
          </a:stretch>
        </p:blipFill>
        <p:spPr>
          <a:xfrm>
            <a:off x="10295397" y="5722154"/>
            <a:ext cx="1835055" cy="1048603"/>
          </a:xfrm>
          <a:prstGeom prst="rect">
            <a:avLst/>
          </a:prstGeom>
        </p:spPr>
      </p:pic>
      <p:pic>
        <p:nvPicPr>
          <p:cNvPr id="23" name="Picture 22" descr="A logo with a circular design&#10;&#10;Description automatically generated with medium confidence">
            <a:extLst>
              <a:ext uri="{FF2B5EF4-FFF2-40B4-BE49-F238E27FC236}">
                <a16:creationId xmlns:a16="http://schemas.microsoft.com/office/drawing/2014/main" id="{4C571AE4-370D-4487-1775-7712384783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790461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FEA9F8-1356-939D-7533-7E983E23AC84}"/>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a:extLst>
              <a:ext uri="{FF2B5EF4-FFF2-40B4-BE49-F238E27FC236}">
                <a16:creationId xmlns:a16="http://schemas.microsoft.com/office/drawing/2014/main" id="{5004876D-0A84-1628-BA67-853B11DB3350}"/>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3F3F17AC-7265-885C-440D-595F8CDDB3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25603" name="Textplatzhalter 2">
            <a:extLst>
              <a:ext uri="{FF2B5EF4-FFF2-40B4-BE49-F238E27FC236}">
                <a16:creationId xmlns:a16="http://schemas.microsoft.com/office/drawing/2014/main" id="{E6AC7E86-75AF-4308-939F-D3E2C1E2838C}"/>
              </a:ext>
            </a:extLst>
          </p:cNvPr>
          <p:cNvSpPr>
            <a:spLocks noGrp="1"/>
          </p:cNvSpPr>
          <p:nvPr>
            <p:ph idx="1"/>
          </p:nvPr>
        </p:nvSpPr>
        <p:spPr>
          <a:xfrm>
            <a:off x="4101860" y="1825625"/>
            <a:ext cx="4779035" cy="4004904"/>
          </a:xfrm>
        </p:spPr>
        <p:txBody>
          <a:bodyPr vert="horz" lIns="91440" tIns="45720" rIns="91440" bIns="45720" rtlCol="0" anchor="t">
            <a:noAutofit/>
          </a:bodyPr>
          <a:lstStyle/>
          <a:p>
            <a:pPr marL="358775" indent="-358775"/>
            <a:r>
              <a:rPr lang="en-GB" altLang="de-DE" sz="1800" b="1" dirty="0">
                <a:latin typeface="Arial"/>
                <a:cs typeface="Arial"/>
              </a:rPr>
              <a:t>German Federal States (“Laender”)</a:t>
            </a:r>
          </a:p>
          <a:p>
            <a:pPr marL="539750" lvl="1" indent="-358775">
              <a:buFont typeface="Symbol" panose="05050102010706020507" pitchFamily="18" charset="2"/>
              <a:buChar char="-"/>
            </a:pPr>
            <a:r>
              <a:rPr lang="en-GB" altLang="de-DE" sz="1800" dirty="0">
                <a:latin typeface="Arial"/>
                <a:cs typeface="Arial"/>
              </a:rPr>
              <a:t>Responsible for the national official surveying and cadastral system </a:t>
            </a:r>
          </a:p>
          <a:p>
            <a:pPr marL="359410" indent="-358775"/>
            <a:r>
              <a:rPr lang="en-GB" altLang="de-DE" sz="1800" b="1" dirty="0">
                <a:latin typeface="Arial"/>
                <a:cs typeface="Arial"/>
              </a:rPr>
              <a:t>Federal Government</a:t>
            </a:r>
          </a:p>
          <a:p>
            <a:pPr marL="539750" lvl="1" indent="-358775">
              <a:buFont typeface="Symbol" panose="05050102010706020507" pitchFamily="18" charset="2"/>
              <a:buChar char="-"/>
            </a:pPr>
            <a:r>
              <a:rPr lang="en-GB" altLang="de-DE" sz="1800" dirty="0">
                <a:latin typeface="Arial"/>
                <a:cs typeface="Arial"/>
              </a:rPr>
              <a:t>Provision of the overarching geodetic reference systems and networks</a:t>
            </a:r>
          </a:p>
          <a:p>
            <a:pPr marL="539750" lvl="1" indent="-358775">
              <a:buFont typeface="Symbol" panose="05050102010706020507" pitchFamily="18" charset="2"/>
              <a:buChar char="-"/>
            </a:pPr>
            <a:r>
              <a:rPr lang="en-GB" altLang="de-DE" sz="1800" dirty="0">
                <a:latin typeface="Arial"/>
                <a:cs typeface="Arial"/>
              </a:rPr>
              <a:t>Provision of federal </a:t>
            </a:r>
            <a:r>
              <a:rPr lang="en-GB" altLang="de-DE" sz="1800" err="1">
                <a:latin typeface="Arial"/>
                <a:cs typeface="Arial"/>
              </a:rPr>
              <a:t>geotopographic</a:t>
            </a:r>
            <a:r>
              <a:rPr lang="en-GB" altLang="de-DE" sz="1800" dirty="0">
                <a:latin typeface="Arial"/>
                <a:cs typeface="Arial"/>
              </a:rPr>
              <a:t> reference data</a:t>
            </a:r>
          </a:p>
          <a:p>
            <a:pPr marL="358775" indent="-358775"/>
            <a:r>
              <a:rPr lang="en-GB" altLang="de-DE" sz="1800" b="1" err="1">
                <a:latin typeface="Arial"/>
                <a:cs typeface="Arial"/>
              </a:rPr>
              <a:t>AdV</a:t>
            </a:r>
            <a:r>
              <a:rPr lang="en-GB" altLang="de-DE" sz="1800" b="1" dirty="0">
                <a:latin typeface="Arial"/>
                <a:cs typeface="Arial"/>
              </a:rPr>
              <a:t>*</a:t>
            </a:r>
          </a:p>
          <a:p>
            <a:pPr marL="539750" lvl="1" indent="-358775">
              <a:buFont typeface="Symbol" panose="05050102010706020507" pitchFamily="18" charset="2"/>
              <a:buChar char="-"/>
            </a:pPr>
            <a:r>
              <a:rPr lang="en-GB" altLang="de-DE" sz="1800" dirty="0">
                <a:latin typeface="Arial"/>
                <a:cs typeface="Arial"/>
              </a:rPr>
              <a:t>Uniform regulation of technical matters of fundamental and national importance</a:t>
            </a:r>
          </a:p>
        </p:txBody>
      </p:sp>
      <p:pic>
        <p:nvPicPr>
          <p:cNvPr id="25604" name="Grafik 4">
            <a:extLst>
              <a:ext uri="{FF2B5EF4-FFF2-40B4-BE49-F238E27FC236}">
                <a16:creationId xmlns:a16="http://schemas.microsoft.com/office/drawing/2014/main" id="{A71DDB02-164D-461E-86F5-44BB97A279EF}"/>
              </a:ext>
            </a:extLst>
          </p:cNvPr>
          <p:cNvPicPr>
            <a:picLocks noChangeAspect="1"/>
          </p:cNvPicPr>
          <p:nvPr/>
        </p:nvPicPr>
        <p:blipFill>
          <a:blip r:embed="rId5">
            <a:extLst>
              <a:ext uri="{28A0092B-C50C-407E-A947-70E740481C1C}">
                <a14:useLocalDpi xmlns:a14="http://schemas.microsoft.com/office/drawing/2010/main" val="0"/>
              </a:ext>
            </a:extLst>
          </a:blip>
          <a:srcRect t="4443"/>
          <a:stretch>
            <a:fillRect/>
          </a:stretch>
        </p:blipFill>
        <p:spPr bwMode="auto">
          <a:xfrm>
            <a:off x="179388" y="1260475"/>
            <a:ext cx="3830637"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platzhalter 2">
            <a:extLst>
              <a:ext uri="{FF2B5EF4-FFF2-40B4-BE49-F238E27FC236}">
                <a16:creationId xmlns:a16="http://schemas.microsoft.com/office/drawing/2014/main" id="{CD8ED8F0-33FD-43B1-8ADD-D7C4CACE1E48}"/>
              </a:ext>
            </a:extLst>
          </p:cNvPr>
          <p:cNvSpPr txBox="1">
            <a:spLocks/>
          </p:cNvSpPr>
          <p:nvPr/>
        </p:nvSpPr>
        <p:spPr bwMode="auto">
          <a:xfrm>
            <a:off x="9180513" y="2550603"/>
            <a:ext cx="28797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2400"/>
              </a:lnSpc>
              <a:spcAft>
                <a:spcPts val="300"/>
              </a:spcAft>
              <a:buClr>
                <a:srgbClr val="0077B6"/>
              </a:buClr>
              <a:buFont typeface="Wingdings" panose="05000000000000000000" pitchFamily="2" charset="2"/>
              <a:buChar char="§"/>
              <a:defRPr sz="2000">
                <a:solidFill>
                  <a:schemeClr val="tx1"/>
                </a:solidFill>
                <a:latin typeface="Calibri" panose="020F0502020204030204" pitchFamily="34" charset="0"/>
              </a:defRPr>
            </a:lvl1pPr>
            <a:lvl2pPr marL="539750" indent="-358775">
              <a:lnSpc>
                <a:spcPts val="2400"/>
              </a:lnSpc>
              <a:spcAft>
                <a:spcPts val="300"/>
              </a:spcAft>
              <a:buClr>
                <a:srgbClr val="0077B6"/>
              </a:buClr>
              <a:buFont typeface="Wingdings" panose="05000000000000000000" pitchFamily="2" charset="2"/>
              <a:buChar char="§"/>
              <a:defRPr sz="2000">
                <a:solidFill>
                  <a:schemeClr val="tx1"/>
                </a:solidFill>
                <a:latin typeface="Calibri" panose="020F0502020204030204" pitchFamily="34" charset="0"/>
              </a:defRPr>
            </a:lvl2pPr>
            <a:lvl3pPr marL="719138" indent="-358775">
              <a:lnSpc>
                <a:spcPts val="2400"/>
              </a:lnSpc>
              <a:spcAft>
                <a:spcPts val="300"/>
              </a:spcAft>
              <a:buClr>
                <a:srgbClr val="0077B6"/>
              </a:buClr>
              <a:buFont typeface="Arial" panose="020B0604020202020204" pitchFamily="34" charset="0"/>
              <a:buChar char="•"/>
              <a:defRPr sz="2000">
                <a:solidFill>
                  <a:schemeClr val="tx1"/>
                </a:solidFill>
                <a:latin typeface="Calibri" panose="020F0502020204030204" pitchFamily="34" charset="0"/>
              </a:defRPr>
            </a:lvl3pPr>
            <a:lvl4pPr marL="898525" indent="-358775">
              <a:lnSpc>
                <a:spcPts val="2400"/>
              </a:lnSpc>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4pPr>
            <a:lvl5pPr marL="1079500" indent="-360363">
              <a:lnSpc>
                <a:spcPts val="2400"/>
              </a:lnSpc>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5pPr>
            <a:lvl6pPr marL="1536700" indent="-360363" fontAlgn="base">
              <a:lnSpc>
                <a:spcPts val="2400"/>
              </a:lnSpc>
              <a:spcBef>
                <a:spcPct val="0"/>
              </a:spcBef>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6pPr>
            <a:lvl7pPr marL="1993900" indent="-360363" fontAlgn="base">
              <a:lnSpc>
                <a:spcPts val="2400"/>
              </a:lnSpc>
              <a:spcBef>
                <a:spcPct val="0"/>
              </a:spcBef>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7pPr>
            <a:lvl8pPr marL="2451100" indent="-360363" fontAlgn="base">
              <a:lnSpc>
                <a:spcPts val="2400"/>
              </a:lnSpc>
              <a:spcBef>
                <a:spcPct val="0"/>
              </a:spcBef>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8pPr>
            <a:lvl9pPr marL="2908300" indent="-360363" fontAlgn="base">
              <a:lnSpc>
                <a:spcPts val="2400"/>
              </a:lnSpc>
              <a:spcBef>
                <a:spcPct val="0"/>
              </a:spcBef>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9pPr>
          </a:lstStyle>
          <a:p>
            <a:pPr eaLnBrk="1" hangingPunct="1">
              <a:lnSpc>
                <a:spcPts val="2000"/>
              </a:lnSpc>
              <a:buFont typeface="Wingdings" panose="05000000000000000000" pitchFamily="2" charset="2"/>
              <a:buNone/>
            </a:pPr>
            <a:r>
              <a:rPr lang="de-DE" altLang="de-DE" sz="1600" dirty="0">
                <a:solidFill>
                  <a:srgbClr val="0077B6"/>
                </a:solidFill>
              </a:rPr>
              <a:t>→ </a:t>
            </a:r>
            <a:r>
              <a:rPr lang="de-DE" altLang="de-DE" sz="1600" dirty="0" err="1">
                <a:solidFill>
                  <a:srgbClr val="0077B6"/>
                </a:solidFill>
              </a:rPr>
              <a:t>Surveying</a:t>
            </a:r>
            <a:r>
              <a:rPr lang="de-DE" altLang="de-DE" sz="1600" dirty="0">
                <a:solidFill>
                  <a:srgbClr val="0077B6"/>
                </a:solidFill>
              </a:rPr>
              <a:t> and </a:t>
            </a:r>
            <a:r>
              <a:rPr lang="de-DE" altLang="de-DE" sz="1600" dirty="0" err="1">
                <a:solidFill>
                  <a:srgbClr val="0077B6"/>
                </a:solidFill>
              </a:rPr>
              <a:t>cadastral</a:t>
            </a:r>
            <a:r>
              <a:rPr lang="de-DE" altLang="de-DE" sz="1600" dirty="0">
                <a:solidFill>
                  <a:srgbClr val="0077B6"/>
                </a:solidFill>
              </a:rPr>
              <a:t> </a:t>
            </a:r>
            <a:r>
              <a:rPr lang="de-DE" altLang="de-DE" sz="1600" dirty="0" err="1">
                <a:solidFill>
                  <a:srgbClr val="0077B6"/>
                </a:solidFill>
              </a:rPr>
              <a:t>laws</a:t>
            </a:r>
            <a:endParaRPr lang="de-DE" altLang="de-DE" sz="1600" dirty="0">
              <a:solidFill>
                <a:srgbClr val="0077B6"/>
              </a:solidFill>
            </a:endParaRPr>
          </a:p>
          <a:p>
            <a:pPr eaLnBrk="1" hangingPunct="1">
              <a:lnSpc>
                <a:spcPts val="2000"/>
              </a:lnSpc>
              <a:buFont typeface="Wingdings" panose="05000000000000000000" pitchFamily="2" charset="2"/>
              <a:buNone/>
            </a:pPr>
            <a:endParaRPr lang="de-DE" altLang="de-DE" sz="1600" dirty="0">
              <a:solidFill>
                <a:srgbClr val="0077B6"/>
              </a:solidFill>
            </a:endParaRPr>
          </a:p>
        </p:txBody>
      </p:sp>
      <p:sp>
        <p:nvSpPr>
          <p:cNvPr id="25606" name="Textplatzhalter 2">
            <a:extLst>
              <a:ext uri="{FF2B5EF4-FFF2-40B4-BE49-F238E27FC236}">
                <a16:creationId xmlns:a16="http://schemas.microsoft.com/office/drawing/2014/main" id="{E178F058-06F6-42FA-A1A6-E65AB5C9DA9C}"/>
              </a:ext>
            </a:extLst>
          </p:cNvPr>
          <p:cNvSpPr txBox="1">
            <a:spLocks/>
          </p:cNvSpPr>
          <p:nvPr/>
        </p:nvSpPr>
        <p:spPr bwMode="auto">
          <a:xfrm>
            <a:off x="9180812" y="3519682"/>
            <a:ext cx="2879725" cy="58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2400"/>
              </a:lnSpc>
              <a:spcAft>
                <a:spcPts val="300"/>
              </a:spcAft>
              <a:buClr>
                <a:srgbClr val="0077B6"/>
              </a:buClr>
              <a:buFont typeface="Wingdings" panose="05000000000000000000" pitchFamily="2" charset="2"/>
              <a:buChar char="§"/>
              <a:defRPr sz="2000">
                <a:solidFill>
                  <a:schemeClr val="tx1"/>
                </a:solidFill>
                <a:latin typeface="Calibri" panose="020F0502020204030204" pitchFamily="34" charset="0"/>
              </a:defRPr>
            </a:lvl1pPr>
            <a:lvl2pPr marL="539750" indent="-358775">
              <a:lnSpc>
                <a:spcPts val="2400"/>
              </a:lnSpc>
              <a:spcAft>
                <a:spcPts val="300"/>
              </a:spcAft>
              <a:buClr>
                <a:srgbClr val="0077B6"/>
              </a:buClr>
              <a:buFont typeface="Wingdings" panose="05000000000000000000" pitchFamily="2" charset="2"/>
              <a:buChar char="§"/>
              <a:defRPr sz="2000">
                <a:solidFill>
                  <a:schemeClr val="tx1"/>
                </a:solidFill>
                <a:latin typeface="Calibri" panose="020F0502020204030204" pitchFamily="34" charset="0"/>
              </a:defRPr>
            </a:lvl2pPr>
            <a:lvl3pPr marL="719138" indent="-358775">
              <a:lnSpc>
                <a:spcPts val="2400"/>
              </a:lnSpc>
              <a:spcAft>
                <a:spcPts val="300"/>
              </a:spcAft>
              <a:buClr>
                <a:srgbClr val="0077B6"/>
              </a:buClr>
              <a:buFont typeface="Arial" panose="020B0604020202020204" pitchFamily="34" charset="0"/>
              <a:buChar char="•"/>
              <a:defRPr sz="2000">
                <a:solidFill>
                  <a:schemeClr val="tx1"/>
                </a:solidFill>
                <a:latin typeface="Calibri" panose="020F0502020204030204" pitchFamily="34" charset="0"/>
              </a:defRPr>
            </a:lvl3pPr>
            <a:lvl4pPr marL="898525" indent="-358775">
              <a:lnSpc>
                <a:spcPts val="2400"/>
              </a:lnSpc>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4pPr>
            <a:lvl5pPr marL="1079500" indent="-360363">
              <a:lnSpc>
                <a:spcPts val="2400"/>
              </a:lnSpc>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5pPr>
            <a:lvl6pPr marL="1536700" indent="-360363" fontAlgn="base">
              <a:lnSpc>
                <a:spcPts val="2400"/>
              </a:lnSpc>
              <a:spcBef>
                <a:spcPct val="0"/>
              </a:spcBef>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6pPr>
            <a:lvl7pPr marL="1993900" indent="-360363" fontAlgn="base">
              <a:lnSpc>
                <a:spcPts val="2400"/>
              </a:lnSpc>
              <a:spcBef>
                <a:spcPct val="0"/>
              </a:spcBef>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7pPr>
            <a:lvl8pPr marL="2451100" indent="-360363" fontAlgn="base">
              <a:lnSpc>
                <a:spcPts val="2400"/>
              </a:lnSpc>
              <a:spcBef>
                <a:spcPct val="0"/>
              </a:spcBef>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8pPr>
            <a:lvl9pPr marL="2908300" indent="-360363" fontAlgn="base">
              <a:lnSpc>
                <a:spcPts val="2400"/>
              </a:lnSpc>
              <a:spcBef>
                <a:spcPct val="0"/>
              </a:spcBef>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9pPr>
          </a:lstStyle>
          <a:p>
            <a:pPr eaLnBrk="1" hangingPunct="1">
              <a:lnSpc>
                <a:spcPts val="2000"/>
              </a:lnSpc>
              <a:buFont typeface="Wingdings" panose="05000000000000000000" pitchFamily="2" charset="2"/>
              <a:buNone/>
            </a:pPr>
            <a:r>
              <a:rPr lang="de-DE" altLang="de-DE" sz="1600" dirty="0">
                <a:solidFill>
                  <a:srgbClr val="0077B6"/>
                </a:solidFill>
              </a:rPr>
              <a:t>→ Federal </a:t>
            </a:r>
            <a:r>
              <a:rPr lang="de-DE" altLang="de-DE" sz="1600" dirty="0" err="1">
                <a:solidFill>
                  <a:srgbClr val="0077B6"/>
                </a:solidFill>
              </a:rPr>
              <a:t>Georeference</a:t>
            </a:r>
            <a:r>
              <a:rPr lang="de-DE" altLang="de-DE" sz="1600" dirty="0">
                <a:solidFill>
                  <a:srgbClr val="0077B6"/>
                </a:solidFill>
              </a:rPr>
              <a:t> Data Act</a:t>
            </a:r>
            <a:br>
              <a:rPr lang="de-DE" altLang="de-DE" sz="1600" dirty="0">
                <a:solidFill>
                  <a:srgbClr val="0077B6"/>
                </a:solidFill>
              </a:rPr>
            </a:br>
            <a:r>
              <a:rPr lang="de-DE" altLang="de-DE" sz="1600" dirty="0">
                <a:solidFill>
                  <a:srgbClr val="0077B6"/>
                </a:solidFill>
              </a:rPr>
              <a:t>     (</a:t>
            </a:r>
            <a:r>
              <a:rPr lang="de-DE" altLang="de-DE" sz="1600" dirty="0" err="1">
                <a:solidFill>
                  <a:srgbClr val="0077B6"/>
                </a:solidFill>
              </a:rPr>
              <a:t>BGeoRG</a:t>
            </a:r>
            <a:r>
              <a:rPr lang="de-DE" altLang="de-DE" sz="1600" dirty="0">
                <a:solidFill>
                  <a:srgbClr val="0077B6"/>
                </a:solidFill>
              </a:rPr>
              <a:t>) </a:t>
            </a:r>
            <a:br>
              <a:rPr lang="de-DE" altLang="de-DE" sz="1600" dirty="0">
                <a:solidFill>
                  <a:srgbClr val="0077B6"/>
                </a:solidFill>
              </a:rPr>
            </a:br>
            <a:endParaRPr lang="de-DE" altLang="de-DE" sz="1600" dirty="0">
              <a:solidFill>
                <a:srgbClr val="0077B6"/>
              </a:solidFill>
            </a:endParaRPr>
          </a:p>
        </p:txBody>
      </p:sp>
      <p:sp>
        <p:nvSpPr>
          <p:cNvPr id="25607" name="Textplatzhalter 2">
            <a:extLst>
              <a:ext uri="{FF2B5EF4-FFF2-40B4-BE49-F238E27FC236}">
                <a16:creationId xmlns:a16="http://schemas.microsoft.com/office/drawing/2014/main" id="{4D86535D-BF03-4F9D-8084-452301891AAA}"/>
              </a:ext>
            </a:extLst>
          </p:cNvPr>
          <p:cNvSpPr txBox="1">
            <a:spLocks/>
          </p:cNvSpPr>
          <p:nvPr/>
        </p:nvSpPr>
        <p:spPr bwMode="auto">
          <a:xfrm>
            <a:off x="9180513" y="4751388"/>
            <a:ext cx="28797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2400"/>
              </a:lnSpc>
              <a:spcAft>
                <a:spcPts val="300"/>
              </a:spcAft>
              <a:buClr>
                <a:srgbClr val="0077B6"/>
              </a:buClr>
              <a:buFont typeface="Wingdings" panose="05000000000000000000" pitchFamily="2" charset="2"/>
              <a:buChar char="§"/>
              <a:defRPr sz="2000">
                <a:solidFill>
                  <a:schemeClr val="tx1"/>
                </a:solidFill>
                <a:latin typeface="Calibri" panose="020F0502020204030204" pitchFamily="34" charset="0"/>
              </a:defRPr>
            </a:lvl1pPr>
            <a:lvl2pPr marL="539750" indent="-358775">
              <a:lnSpc>
                <a:spcPts val="2400"/>
              </a:lnSpc>
              <a:spcAft>
                <a:spcPts val="300"/>
              </a:spcAft>
              <a:buClr>
                <a:srgbClr val="0077B6"/>
              </a:buClr>
              <a:buFont typeface="Wingdings" panose="05000000000000000000" pitchFamily="2" charset="2"/>
              <a:buChar char="§"/>
              <a:defRPr sz="2000">
                <a:solidFill>
                  <a:schemeClr val="tx1"/>
                </a:solidFill>
                <a:latin typeface="Calibri" panose="020F0502020204030204" pitchFamily="34" charset="0"/>
              </a:defRPr>
            </a:lvl2pPr>
            <a:lvl3pPr marL="719138" indent="-358775">
              <a:lnSpc>
                <a:spcPts val="2400"/>
              </a:lnSpc>
              <a:spcAft>
                <a:spcPts val="300"/>
              </a:spcAft>
              <a:buClr>
                <a:srgbClr val="0077B6"/>
              </a:buClr>
              <a:buFont typeface="Arial" panose="020B0604020202020204" pitchFamily="34" charset="0"/>
              <a:buChar char="•"/>
              <a:defRPr sz="2000">
                <a:solidFill>
                  <a:schemeClr val="tx1"/>
                </a:solidFill>
                <a:latin typeface="Calibri" panose="020F0502020204030204" pitchFamily="34" charset="0"/>
              </a:defRPr>
            </a:lvl3pPr>
            <a:lvl4pPr marL="898525" indent="-358775">
              <a:lnSpc>
                <a:spcPts val="2400"/>
              </a:lnSpc>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4pPr>
            <a:lvl5pPr marL="1079500" indent="-360363">
              <a:lnSpc>
                <a:spcPts val="2400"/>
              </a:lnSpc>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5pPr>
            <a:lvl6pPr marL="1536700" indent="-360363" fontAlgn="base">
              <a:lnSpc>
                <a:spcPts val="2400"/>
              </a:lnSpc>
              <a:spcBef>
                <a:spcPct val="0"/>
              </a:spcBef>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6pPr>
            <a:lvl7pPr marL="1993900" indent="-360363" fontAlgn="base">
              <a:lnSpc>
                <a:spcPts val="2400"/>
              </a:lnSpc>
              <a:spcBef>
                <a:spcPct val="0"/>
              </a:spcBef>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7pPr>
            <a:lvl8pPr marL="2451100" indent="-360363" fontAlgn="base">
              <a:lnSpc>
                <a:spcPts val="2400"/>
              </a:lnSpc>
              <a:spcBef>
                <a:spcPct val="0"/>
              </a:spcBef>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8pPr>
            <a:lvl9pPr marL="2908300" indent="-360363" fontAlgn="base">
              <a:lnSpc>
                <a:spcPts val="2400"/>
              </a:lnSpc>
              <a:spcBef>
                <a:spcPct val="0"/>
              </a:spcBef>
              <a:spcAft>
                <a:spcPts val="300"/>
              </a:spcAft>
              <a:buClr>
                <a:srgbClr val="0077B6"/>
              </a:buClr>
              <a:buFont typeface="Symbol" panose="05050102010706020507" pitchFamily="18" charset="2"/>
              <a:buChar char="-"/>
              <a:defRPr sz="2000">
                <a:solidFill>
                  <a:schemeClr val="tx1"/>
                </a:solidFill>
                <a:latin typeface="Calibri" panose="020F0502020204030204" pitchFamily="34" charset="0"/>
              </a:defRPr>
            </a:lvl9pPr>
          </a:lstStyle>
          <a:p>
            <a:pPr eaLnBrk="1" hangingPunct="1">
              <a:lnSpc>
                <a:spcPts val="2000"/>
              </a:lnSpc>
              <a:buFont typeface="Wingdings" panose="05000000000000000000" pitchFamily="2" charset="2"/>
              <a:buNone/>
            </a:pPr>
            <a:r>
              <a:rPr lang="en-US" altLang="de-DE" sz="1600" dirty="0">
                <a:solidFill>
                  <a:srgbClr val="0077B6"/>
                </a:solidFill>
              </a:rPr>
              <a:t>Further administrative agreements between the Federal Government and the Laender</a:t>
            </a:r>
            <a:endParaRPr lang="de-DE" altLang="de-DE" sz="1600" dirty="0">
              <a:solidFill>
                <a:srgbClr val="0077B6"/>
              </a:solidFill>
            </a:endParaRPr>
          </a:p>
        </p:txBody>
      </p:sp>
      <p:sp>
        <p:nvSpPr>
          <p:cNvPr id="11" name="Rechteck 10">
            <a:extLst>
              <a:ext uri="{FF2B5EF4-FFF2-40B4-BE49-F238E27FC236}">
                <a16:creationId xmlns:a16="http://schemas.microsoft.com/office/drawing/2014/main" id="{76CAB4F7-A253-4A34-940F-B181D2884424}"/>
              </a:ext>
            </a:extLst>
          </p:cNvPr>
          <p:cNvSpPr/>
          <p:nvPr/>
        </p:nvSpPr>
        <p:spPr>
          <a:xfrm>
            <a:off x="2951186" y="5548047"/>
            <a:ext cx="5364200" cy="4683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sz="1400" dirty="0">
                <a:solidFill>
                  <a:schemeClr val="tx1"/>
                </a:solidFill>
                <a:latin typeface="Arial"/>
                <a:cs typeface="Arial"/>
              </a:rPr>
              <a:t>	* Working Committee of the Surveying Authorities</a:t>
            </a:r>
            <a:br>
              <a:rPr lang="en-US" sz="1400" dirty="0">
                <a:solidFill>
                  <a:schemeClr val="tx1"/>
                </a:solidFill>
                <a:latin typeface="Arial"/>
              </a:rPr>
            </a:br>
            <a:r>
              <a:rPr lang="en-US" sz="1400" dirty="0">
                <a:solidFill>
                  <a:schemeClr val="tx1"/>
                </a:solidFill>
                <a:latin typeface="Arial"/>
                <a:cs typeface="Arial"/>
              </a:rPr>
              <a:t>	        of the Laender of the Federal Republic of Germany</a:t>
            </a:r>
            <a:endParaRPr lang="de-DE" sz="1400">
              <a:solidFill>
                <a:schemeClr val="tx1"/>
              </a:solidFill>
              <a:latin typeface="Arial"/>
              <a:cs typeface="Arial"/>
            </a:endParaRPr>
          </a:p>
        </p:txBody>
      </p:sp>
      <p:sp>
        <p:nvSpPr>
          <p:cNvPr id="9" name="Rechteck 8">
            <a:extLst>
              <a:ext uri="{FF2B5EF4-FFF2-40B4-BE49-F238E27FC236}">
                <a16:creationId xmlns:a16="http://schemas.microsoft.com/office/drawing/2014/main" id="{2D490B4F-E96E-4F04-9D8B-58C4BBDEFE44}"/>
              </a:ext>
            </a:extLst>
          </p:cNvPr>
          <p:cNvSpPr/>
          <p:nvPr/>
        </p:nvSpPr>
        <p:spPr>
          <a:xfrm>
            <a:off x="4103688" y="1368425"/>
            <a:ext cx="7380287" cy="3603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eaLnBrk="1" fontAlgn="auto" hangingPunct="1">
              <a:spcBef>
                <a:spcPts val="0"/>
              </a:spcBef>
              <a:spcAft>
                <a:spcPts val="0"/>
              </a:spcAft>
              <a:defRPr/>
            </a:pPr>
            <a:r>
              <a:rPr lang="en-US" dirty="0">
                <a:solidFill>
                  <a:schemeClr val="tx1"/>
                </a:solidFill>
                <a:latin typeface="Arial"/>
                <a:cs typeface="Arial"/>
              </a:rPr>
              <a:t>Responsibilities and legal bases in the surveying sector in Germany</a:t>
            </a:r>
            <a:endParaRPr lang="de-DE">
              <a:solidFill>
                <a:schemeClr val="tx1"/>
              </a:solidFill>
              <a:latin typeface="Arial"/>
              <a:cs typeface="Arial"/>
            </a:endParaRPr>
          </a:p>
        </p:txBody>
      </p:sp>
      <p:sp>
        <p:nvSpPr>
          <p:cNvPr id="2" name="Title 2">
            <a:extLst>
              <a:ext uri="{FF2B5EF4-FFF2-40B4-BE49-F238E27FC236}">
                <a16:creationId xmlns:a16="http://schemas.microsoft.com/office/drawing/2014/main" id="{EA3BFDD6-996C-F8C4-3282-030F793CD3EB}"/>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Country governance (BKG)</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5" name="Title 4">
            <a:extLst>
              <a:ext uri="{FF2B5EF4-FFF2-40B4-BE49-F238E27FC236}">
                <a16:creationId xmlns:a16="http://schemas.microsoft.com/office/drawing/2014/main" id="{AA1C3CB2-955D-029B-DEB0-1346AB7EAD9D}"/>
              </a:ext>
            </a:extLst>
          </p:cNvPr>
          <p:cNvSpPr>
            <a:spLocks noGrp="1"/>
          </p:cNvSpPr>
          <p:nvPr>
            <p:ph type="title"/>
          </p:nvPr>
        </p:nvSpPr>
        <p:spPr/>
        <p:txBody>
          <a:bodyPr/>
          <a:lstStyle/>
          <a:p>
            <a:endParaRPr lang="en-U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7CCB9-B1D8-4D8E-87C9-69E1A6C9893C}"/>
              </a:ext>
            </a:extLst>
          </p:cNvPr>
          <p:cNvSpPr>
            <a:spLocks noGrp="1"/>
          </p:cNvSpPr>
          <p:nvPr>
            <p:ph type="title"/>
          </p:nvPr>
        </p:nvSpPr>
        <p:spPr>
          <a:xfrm>
            <a:off x="831850" y="1714168"/>
            <a:ext cx="10515600" cy="2852737"/>
          </a:xfrm>
        </p:spPr>
        <p:txBody>
          <a:bodyPr>
            <a:normAutofit/>
          </a:bodyPr>
          <a:lstStyle/>
          <a:p>
            <a:r>
              <a:rPr lang="en-US" dirty="0">
                <a:cs typeface="Arial"/>
              </a:rPr>
              <a:t>Case Study 2: Australia</a:t>
            </a:r>
            <a:endParaRPr lang="de-DE" sz="2800" dirty="0"/>
          </a:p>
        </p:txBody>
      </p:sp>
      <p:sp>
        <p:nvSpPr>
          <p:cNvPr id="3" name="Inhaltsplatzhalter 2">
            <a:extLst>
              <a:ext uri="{FF2B5EF4-FFF2-40B4-BE49-F238E27FC236}">
                <a16:creationId xmlns:a16="http://schemas.microsoft.com/office/drawing/2014/main" id="{D38A39C2-C6F6-4461-89F0-8BACEA0FFF0B}"/>
              </a:ext>
            </a:extLst>
          </p:cNvPr>
          <p:cNvSpPr>
            <a:spLocks noGrp="1"/>
          </p:cNvSpPr>
          <p:nvPr>
            <p:ph type="body" idx="1"/>
          </p:nvPr>
        </p:nvSpPr>
        <p:spPr/>
        <p:txBody>
          <a:bodyPr vert="horz" lIns="91440" tIns="45720" rIns="91440" bIns="45720" rtlCol="0" anchor="t">
            <a:normAutofit/>
          </a:bodyPr>
          <a:lstStyle/>
          <a:p>
            <a:endParaRPr lang="en-US" sz="2000" dirty="0"/>
          </a:p>
        </p:txBody>
      </p:sp>
      <p:sp>
        <p:nvSpPr>
          <p:cNvPr id="4" name="Fußzeilenplatzhalter 3">
            <a:extLst>
              <a:ext uri="{FF2B5EF4-FFF2-40B4-BE49-F238E27FC236}">
                <a16:creationId xmlns:a16="http://schemas.microsoft.com/office/drawing/2014/main" id="{4991D5EB-2C7A-4931-B70C-31C3E0E5FF0E}"/>
              </a:ext>
            </a:extLst>
          </p:cNvPr>
          <p:cNvSpPr>
            <a:spLocks noGrp="1"/>
          </p:cNvSpPr>
          <p:nvPr>
            <p:ph type="ftr" sz="quarter" idx="4294967295"/>
          </p:nvPr>
        </p:nvSpPr>
        <p:spPr>
          <a:xfrm>
            <a:off x="4199860" y="6258885"/>
            <a:ext cx="4114800" cy="365125"/>
          </a:xfrm>
        </p:spPr>
        <p:txBody>
          <a:bodyPr/>
          <a:lstStyle/>
          <a:p>
            <a:r>
              <a:rPr lang="de-DE"/>
              <a:t>Geodesy Capacity Development Workshop</a:t>
            </a:r>
          </a:p>
        </p:txBody>
      </p:sp>
    </p:spTree>
    <p:extLst>
      <p:ext uri="{BB962C8B-B14F-4D97-AF65-F5344CB8AC3E}">
        <p14:creationId xmlns:p14="http://schemas.microsoft.com/office/powerpoint/2010/main" val="827593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7CCB9-B1D8-4D8E-87C9-69E1A6C9893C}"/>
              </a:ext>
            </a:extLst>
          </p:cNvPr>
          <p:cNvSpPr>
            <a:spLocks noGrp="1"/>
          </p:cNvSpPr>
          <p:nvPr>
            <p:ph type="title"/>
          </p:nvPr>
        </p:nvSpPr>
        <p:spPr>
          <a:xfrm>
            <a:off x="558501" y="827196"/>
            <a:ext cx="10515600" cy="1325563"/>
          </a:xfrm>
        </p:spPr>
        <p:txBody>
          <a:bodyPr>
            <a:normAutofit/>
          </a:bodyPr>
          <a:lstStyle/>
          <a:p>
            <a:r>
              <a:rPr lang="en-US" dirty="0">
                <a:cs typeface="Arial"/>
              </a:rPr>
              <a:t>ANZLIC</a:t>
            </a:r>
            <a:endParaRPr lang="de-DE" dirty="0"/>
          </a:p>
        </p:txBody>
      </p:sp>
      <p:sp>
        <p:nvSpPr>
          <p:cNvPr id="4" name="Fußzeilenplatzhalter 3">
            <a:extLst>
              <a:ext uri="{FF2B5EF4-FFF2-40B4-BE49-F238E27FC236}">
                <a16:creationId xmlns:a16="http://schemas.microsoft.com/office/drawing/2014/main" id="{4991D5EB-2C7A-4931-B70C-31C3E0E5FF0E}"/>
              </a:ext>
            </a:extLst>
          </p:cNvPr>
          <p:cNvSpPr>
            <a:spLocks noGrp="1"/>
          </p:cNvSpPr>
          <p:nvPr>
            <p:ph type="ftr" sz="quarter" idx="11"/>
          </p:nvPr>
        </p:nvSpPr>
        <p:spPr/>
        <p:txBody>
          <a:bodyPr/>
          <a:lstStyle/>
          <a:p>
            <a:r>
              <a:rPr lang="de-DE"/>
              <a:t>Geodesy Capacity Development Workshop</a:t>
            </a:r>
          </a:p>
        </p:txBody>
      </p:sp>
      <p:sp>
        <p:nvSpPr>
          <p:cNvPr id="6" name="Inhaltsplatzhalter 5">
            <a:extLst>
              <a:ext uri="{FF2B5EF4-FFF2-40B4-BE49-F238E27FC236}">
                <a16:creationId xmlns:a16="http://schemas.microsoft.com/office/drawing/2014/main" id="{DC148BD6-382D-31E2-93FD-B85A0550D9EA}"/>
              </a:ext>
            </a:extLst>
          </p:cNvPr>
          <p:cNvSpPr>
            <a:spLocks noGrp="1"/>
          </p:cNvSpPr>
          <p:nvPr>
            <p:ph idx="1"/>
          </p:nvPr>
        </p:nvSpPr>
        <p:spPr/>
        <p:txBody>
          <a:bodyPr vert="horz" lIns="91440" tIns="45720" rIns="91440" bIns="45720" rtlCol="0" anchor="t">
            <a:normAutofit/>
          </a:bodyPr>
          <a:lstStyle/>
          <a:p>
            <a:pPr marL="0" indent="0">
              <a:buNone/>
            </a:pPr>
            <a:r>
              <a:rPr lang="de-DE" dirty="0">
                <a:latin typeface="Arial"/>
                <a:cs typeface="Arial"/>
              </a:rPr>
              <a:t>Intergovernmental organization providing leadership in the </a:t>
            </a:r>
            <a:endParaRPr lang="de-DE" dirty="0"/>
          </a:p>
          <a:p>
            <a:r>
              <a:rPr lang="de-DE" dirty="0" err="1">
                <a:latin typeface="Arial"/>
                <a:cs typeface="Arial"/>
              </a:rPr>
              <a:t>collection</a:t>
            </a:r>
            <a:r>
              <a:rPr lang="de-DE" dirty="0">
                <a:latin typeface="Arial"/>
                <a:cs typeface="Arial"/>
              </a:rPr>
              <a:t>, </a:t>
            </a:r>
            <a:endParaRPr lang="de-DE" dirty="0"/>
          </a:p>
          <a:p>
            <a:r>
              <a:rPr lang="de-DE" dirty="0">
                <a:latin typeface="Arial"/>
                <a:cs typeface="Arial"/>
              </a:rPr>
              <a:t>management </a:t>
            </a:r>
            <a:endParaRPr lang="de-DE" dirty="0"/>
          </a:p>
          <a:p>
            <a:r>
              <a:rPr lang="de-DE" dirty="0">
                <a:latin typeface="Arial"/>
                <a:cs typeface="Arial"/>
              </a:rPr>
              <a:t>and use of spatial information in Australia and New Zealand.</a:t>
            </a:r>
            <a:endParaRPr lang="de-DE" dirty="0"/>
          </a:p>
          <a:p>
            <a:pPr marL="0" indent="0">
              <a:buNone/>
            </a:pPr>
            <a:endParaRPr lang="de-DE" dirty="0"/>
          </a:p>
          <a:p>
            <a:pPr marL="0" indent="0">
              <a:buNone/>
            </a:pPr>
            <a:r>
              <a:rPr lang="de-DE" dirty="0" err="1">
                <a:latin typeface="Arial"/>
                <a:cs typeface="Arial"/>
              </a:rPr>
              <a:t>Role</a:t>
            </a:r>
            <a:r>
              <a:rPr lang="de-DE" dirty="0">
                <a:latin typeface="Arial"/>
                <a:cs typeface="Arial"/>
              </a:rPr>
              <a:t>:</a:t>
            </a:r>
          </a:p>
          <a:p>
            <a:r>
              <a:rPr lang="de-DE" dirty="0">
                <a:latin typeface="Arial"/>
                <a:cs typeface="Arial"/>
              </a:rPr>
              <a:t>develop policies and strategies to promote accessibility and usability of spatial information</a:t>
            </a:r>
          </a:p>
          <a:p>
            <a:r>
              <a:rPr lang="de-DE" dirty="0" err="1">
                <a:latin typeface="Arial"/>
                <a:cs typeface="Arial"/>
              </a:rPr>
              <a:t>provide</a:t>
            </a:r>
            <a:r>
              <a:rPr lang="de-DE" dirty="0">
                <a:latin typeface="Arial"/>
                <a:cs typeface="Arial"/>
              </a:rPr>
              <a:t> a link </a:t>
            </a:r>
            <a:r>
              <a:rPr lang="de-DE" dirty="0" err="1">
                <a:latin typeface="Arial"/>
                <a:cs typeface="Arial"/>
              </a:rPr>
              <a:t>between</a:t>
            </a:r>
            <a:r>
              <a:rPr lang="de-DE" dirty="0">
                <a:latin typeface="Arial"/>
                <a:cs typeface="Arial"/>
              </a:rPr>
              <a:t> </a:t>
            </a:r>
            <a:r>
              <a:rPr lang="de-DE" dirty="0" err="1">
                <a:latin typeface="Arial"/>
                <a:cs typeface="Arial"/>
              </a:rPr>
              <a:t>government</a:t>
            </a:r>
            <a:r>
              <a:rPr lang="de-DE" dirty="0">
                <a:latin typeface="Arial"/>
                <a:cs typeface="Arial"/>
              </a:rPr>
              <a:t> and </a:t>
            </a:r>
            <a:r>
              <a:rPr lang="de-DE" dirty="0" err="1">
                <a:latin typeface="Arial"/>
                <a:cs typeface="Arial"/>
              </a:rPr>
              <a:t>industry</a:t>
            </a:r>
            <a:r>
              <a:rPr lang="de-DE" dirty="0">
                <a:latin typeface="Arial"/>
                <a:cs typeface="Arial"/>
              </a:rPr>
              <a:t>, </a:t>
            </a:r>
            <a:r>
              <a:rPr lang="de-DE" dirty="0" err="1">
                <a:latin typeface="Arial"/>
                <a:cs typeface="Arial"/>
              </a:rPr>
              <a:t>academia</a:t>
            </a:r>
            <a:r>
              <a:rPr lang="de-DE" dirty="0">
                <a:latin typeface="Arial"/>
                <a:cs typeface="Arial"/>
              </a:rPr>
              <a:t> and </a:t>
            </a:r>
            <a:r>
              <a:rPr lang="de-DE" dirty="0" err="1">
                <a:latin typeface="Arial"/>
                <a:cs typeface="Arial"/>
              </a:rPr>
              <a:t>the</a:t>
            </a:r>
            <a:r>
              <a:rPr lang="de-DE" dirty="0">
                <a:latin typeface="Arial"/>
                <a:cs typeface="Arial"/>
              </a:rPr>
              <a:t> </a:t>
            </a:r>
            <a:r>
              <a:rPr lang="de-DE" dirty="0" err="1">
                <a:latin typeface="Arial"/>
                <a:cs typeface="Arial"/>
              </a:rPr>
              <a:t>general</a:t>
            </a:r>
            <a:r>
              <a:rPr lang="de-DE" dirty="0">
                <a:latin typeface="Arial"/>
                <a:cs typeface="Arial"/>
              </a:rPr>
              <a:t> </a:t>
            </a:r>
            <a:r>
              <a:rPr lang="de-DE" dirty="0" err="1">
                <a:latin typeface="Arial"/>
                <a:cs typeface="Arial"/>
              </a:rPr>
              <a:t>public</a:t>
            </a:r>
            <a:r>
              <a:rPr lang="de-DE" dirty="0">
                <a:latin typeface="Arial"/>
                <a:cs typeface="Arial"/>
              </a:rPr>
              <a:t>.</a:t>
            </a:r>
          </a:p>
          <a:p>
            <a:endParaRPr lang="de-DE" dirty="0"/>
          </a:p>
        </p:txBody>
      </p:sp>
      <p:pic>
        <p:nvPicPr>
          <p:cNvPr id="7" name="Grafik 6" descr="ANZLIC Home | ANZLIC">
            <a:extLst>
              <a:ext uri="{FF2B5EF4-FFF2-40B4-BE49-F238E27FC236}">
                <a16:creationId xmlns:a16="http://schemas.microsoft.com/office/drawing/2014/main" id="{24DEF8E9-51CF-4C47-4FFB-3DEA5B21B7C9}"/>
              </a:ext>
            </a:extLst>
          </p:cNvPr>
          <p:cNvPicPr>
            <a:picLocks noChangeAspect="1"/>
          </p:cNvPicPr>
          <p:nvPr/>
        </p:nvPicPr>
        <p:blipFill>
          <a:blip r:embed="rId2"/>
          <a:stretch>
            <a:fillRect/>
          </a:stretch>
        </p:blipFill>
        <p:spPr>
          <a:xfrm>
            <a:off x="7657097" y="363454"/>
            <a:ext cx="3695700" cy="1238250"/>
          </a:xfrm>
          <a:prstGeom prst="rect">
            <a:avLst/>
          </a:prstGeom>
        </p:spPr>
      </p:pic>
      <p:sp>
        <p:nvSpPr>
          <p:cNvPr id="3" name="Rectangle 2">
            <a:extLst>
              <a:ext uri="{FF2B5EF4-FFF2-40B4-BE49-F238E27FC236}">
                <a16:creationId xmlns:a16="http://schemas.microsoft.com/office/drawing/2014/main" id="{BE8589D8-047F-C4E3-98BC-B5B327EFD37A}"/>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5" name="Picture 4">
            <a:extLst>
              <a:ext uri="{FF2B5EF4-FFF2-40B4-BE49-F238E27FC236}">
                <a16:creationId xmlns:a16="http://schemas.microsoft.com/office/drawing/2014/main" id="{A8652F7E-FC2E-F71D-8297-FB7FFB0F0A04}"/>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614F7142-0043-ECDE-ADF0-856DDCBDFC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9" name="Title 2">
            <a:extLst>
              <a:ext uri="{FF2B5EF4-FFF2-40B4-BE49-F238E27FC236}">
                <a16:creationId xmlns:a16="http://schemas.microsoft.com/office/drawing/2014/main" id="{F5D760C8-FA91-62FE-E4CD-8F657276B54F}"/>
              </a:ext>
            </a:extLst>
          </p:cNvPr>
          <p:cNvSpPr txBox="1">
            <a:spLocks/>
          </p:cNvSpPr>
          <p:nvPr/>
        </p:nvSpPr>
        <p:spPr>
          <a:xfrm>
            <a:off x="0" y="1047"/>
            <a:ext cx="6858000"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Country governance (Australia)</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956127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Intergovernmental Committee on Surveying and Mapping</a:t>
            </a:r>
            <a:endParaRPr lang="en-AU" dirty="0"/>
          </a:p>
        </p:txBody>
      </p:sp>
      <p:pic>
        <p:nvPicPr>
          <p:cNvPr id="1026" name="Picture 2" descr="2018 Organisation chart"/>
          <p:cNvPicPr>
            <a:picLocks noChangeAspect="1" noChangeArrowheads="1"/>
          </p:cNvPicPr>
          <p:nvPr/>
        </p:nvPicPr>
        <p:blipFill rotWithShape="1">
          <a:blip r:embed="rId2">
            <a:extLst>
              <a:ext uri="{28A0092B-C50C-407E-A947-70E740481C1C}">
                <a14:useLocalDpi xmlns:a14="http://schemas.microsoft.com/office/drawing/2010/main" val="0"/>
              </a:ext>
            </a:extLst>
          </a:blip>
          <a:srcRect b="22550"/>
          <a:stretch/>
        </p:blipFill>
        <p:spPr bwMode="auto">
          <a:xfrm>
            <a:off x="-259643" y="143500"/>
            <a:ext cx="12633224" cy="53292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88874" y="3742124"/>
            <a:ext cx="2773936" cy="839604"/>
          </a:xfrm>
          <a:prstGeom prst="rect">
            <a:avLst/>
          </a:prstGeom>
          <a:solidFill>
            <a:schemeClr val="accent6">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6685593" y="6382528"/>
            <a:ext cx="4496930" cy="461665"/>
          </a:xfrm>
          <a:prstGeom prst="rect">
            <a:avLst/>
          </a:prstGeom>
        </p:spPr>
        <p:txBody>
          <a:bodyPr wrap="square">
            <a:spAutoFit/>
          </a:bodyPr>
          <a:lstStyle/>
          <a:p>
            <a:r>
              <a:rPr lang="en-AU" sz="2400" b="1" dirty="0">
                <a:solidFill>
                  <a:schemeClr val="bg1"/>
                </a:solidFill>
              </a:rPr>
              <a:t>www.sli.do  </a:t>
            </a:r>
            <a:r>
              <a:rPr lang="en-US" sz="2400" b="1" dirty="0">
                <a:solidFill>
                  <a:schemeClr val="bg1"/>
                </a:solidFill>
              </a:rPr>
              <a:t>#AGRS</a:t>
            </a:r>
            <a:endParaRPr lang="en-AU" sz="2400" b="1"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1071" y="6433361"/>
            <a:ext cx="928846" cy="360000"/>
          </a:xfrm>
          <a:prstGeom prst="rect">
            <a:avLst/>
          </a:prstGeom>
        </p:spPr>
      </p:pic>
    </p:spTree>
    <p:extLst>
      <p:ext uri="{BB962C8B-B14F-4D97-AF65-F5344CB8AC3E}">
        <p14:creationId xmlns:p14="http://schemas.microsoft.com/office/powerpoint/2010/main" val="42237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BE16C1B-2A58-A7EB-9AC3-4EDFBA44EB95}"/>
              </a:ext>
            </a:extLst>
          </p:cNvPr>
          <p:cNvSpPr>
            <a:spLocks noGrp="1"/>
          </p:cNvSpPr>
          <p:nvPr>
            <p:ph type="ftr" sz="quarter" idx="11"/>
          </p:nvPr>
        </p:nvSpPr>
        <p:spPr/>
        <p:txBody>
          <a:bodyPr/>
          <a:lstStyle/>
          <a:p>
            <a:r>
              <a:rPr lang="de-DE"/>
              <a:t>Geodesy Capacity Development Workshop</a:t>
            </a:r>
          </a:p>
        </p:txBody>
      </p:sp>
      <p:sp>
        <p:nvSpPr>
          <p:cNvPr id="5" name="Title 2">
            <a:extLst>
              <a:ext uri="{FF2B5EF4-FFF2-40B4-BE49-F238E27FC236}">
                <a16:creationId xmlns:a16="http://schemas.microsoft.com/office/drawing/2014/main" id="{183E4E6A-A953-E0C8-D502-1EA46A658E1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G</a:t>
            </a:r>
            <a:r>
              <a:rPr kumimoji="0" lang="en-GB" sz="3600" b="1" i="0" u="none" strike="noStrike" kern="1200" cap="none" spc="0" normalizeH="0" baseline="0" noProof="0" dirty="0" err="1">
                <a:ln>
                  <a:noFill/>
                </a:ln>
                <a:solidFill>
                  <a:prstClr val="white"/>
                </a:solidFill>
                <a:effectLst/>
                <a:uLnTx/>
                <a:uFillTx/>
                <a:latin typeface="Calibri" panose="020F0502020204030204" pitchFamily="34" charset="0"/>
                <a:ea typeface="+mj-ea"/>
                <a:cs typeface="Calibri" panose="020F0502020204030204" pitchFamily="34" charset="0"/>
              </a:rPr>
              <a:t>overnance</a:t>
            </a: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in the IGIF</a:t>
            </a:r>
          </a:p>
        </p:txBody>
      </p:sp>
      <p:sp>
        <p:nvSpPr>
          <p:cNvPr id="6" name="Rectangle 5">
            <a:extLst>
              <a:ext uri="{FF2B5EF4-FFF2-40B4-BE49-F238E27FC236}">
                <a16:creationId xmlns:a16="http://schemas.microsoft.com/office/drawing/2014/main" id="{48765324-8259-D163-35E6-70269C8EF349}"/>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a:extLst>
              <a:ext uri="{FF2B5EF4-FFF2-40B4-BE49-F238E27FC236}">
                <a16:creationId xmlns:a16="http://schemas.microsoft.com/office/drawing/2014/main" id="{2FA85161-E849-A193-5FD6-A25B198E545C}"/>
              </a:ext>
            </a:extLst>
          </p:cNvPr>
          <p:cNvPicPr>
            <a:picLocks noChangeAspect="1"/>
          </p:cNvPicPr>
          <p:nvPr/>
        </p:nvPicPr>
        <p:blipFill>
          <a:blip r:embed="rId2"/>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9CD94C63-173F-C4DC-6112-B559054974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pic>
        <p:nvPicPr>
          <p:cNvPr id="2" name="Picture 1" descr="A screenshot of a cell phone&#10;&#10;Description automatically generated">
            <a:extLst>
              <a:ext uri="{FF2B5EF4-FFF2-40B4-BE49-F238E27FC236}">
                <a16:creationId xmlns:a16="http://schemas.microsoft.com/office/drawing/2014/main" id="{99A06C83-8D01-F60F-FC30-688454FA29E1}"/>
              </a:ext>
            </a:extLst>
          </p:cNvPr>
          <p:cNvPicPr>
            <a:picLocks noChangeAspect="1"/>
          </p:cNvPicPr>
          <p:nvPr/>
        </p:nvPicPr>
        <p:blipFill rotWithShape="1">
          <a:blip r:embed="rId4">
            <a:extLst>
              <a:ext uri="{28A0092B-C50C-407E-A947-70E740481C1C}">
                <a14:useLocalDpi xmlns:a14="http://schemas.microsoft.com/office/drawing/2010/main" val="0"/>
              </a:ext>
            </a:extLst>
          </a:blip>
          <a:srcRect r="20634"/>
          <a:stretch/>
        </p:blipFill>
        <p:spPr bwMode="auto">
          <a:xfrm>
            <a:off x="1748446" y="1418430"/>
            <a:ext cx="7236292" cy="43739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5524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923" y="827196"/>
            <a:ext cx="10515600" cy="1325563"/>
          </a:xfrm>
        </p:spPr>
        <p:txBody>
          <a:bodyPr>
            <a:normAutofit/>
          </a:bodyPr>
          <a:lstStyle/>
          <a:p>
            <a:r>
              <a:rPr lang="en-US" dirty="0"/>
              <a:t>Intergovernmental Committee on Surveying and Mapping</a:t>
            </a:r>
            <a:endParaRPr lang="en-AU" dirty="0"/>
          </a:p>
        </p:txBody>
      </p:sp>
      <p:sp>
        <p:nvSpPr>
          <p:cNvPr id="3" name="Content Placeholder 2"/>
          <p:cNvSpPr>
            <a:spLocks noGrp="1"/>
          </p:cNvSpPr>
          <p:nvPr>
            <p:ph idx="1"/>
          </p:nvPr>
        </p:nvSpPr>
        <p:spPr/>
        <p:txBody>
          <a:bodyPr/>
          <a:lstStyle/>
          <a:p>
            <a:r>
              <a:rPr lang="en-AU" dirty="0"/>
              <a:t>Representatives from all the Australian states, territories, the Commonwealth and New Zealand.  </a:t>
            </a:r>
          </a:p>
          <a:p>
            <a:r>
              <a:rPr lang="en-AU" dirty="0"/>
              <a:t>Members are responsible for government surveying and mapping functions in their jurisdiction.</a:t>
            </a:r>
          </a:p>
          <a:p>
            <a:r>
              <a:rPr lang="en-AU" dirty="0"/>
              <a:t>Coordinate and promote the development and maintenance of key national spatial data including geodetic, topographic, cadastral, street addressing, tides &amp; sea level, and geographical names.</a:t>
            </a:r>
          </a:p>
        </p:txBody>
      </p:sp>
      <p:sp>
        <p:nvSpPr>
          <p:cNvPr id="5" name="Rectangle 4"/>
          <p:cNvSpPr/>
          <p:nvPr/>
        </p:nvSpPr>
        <p:spPr>
          <a:xfrm>
            <a:off x="6685593" y="6382528"/>
            <a:ext cx="4496930" cy="461665"/>
          </a:xfrm>
          <a:prstGeom prst="rect">
            <a:avLst/>
          </a:prstGeom>
        </p:spPr>
        <p:txBody>
          <a:bodyPr wrap="square">
            <a:spAutoFit/>
          </a:bodyPr>
          <a:lstStyle/>
          <a:p>
            <a:r>
              <a:rPr lang="en-AU" sz="2400" b="1" dirty="0">
                <a:solidFill>
                  <a:schemeClr val="bg1"/>
                </a:solidFill>
              </a:rPr>
              <a:t>www.sli.do  </a:t>
            </a:r>
            <a:r>
              <a:rPr lang="en-US" sz="2400" b="1" dirty="0">
                <a:solidFill>
                  <a:schemeClr val="bg1"/>
                </a:solidFill>
              </a:rPr>
              <a:t>#AGRS</a:t>
            </a:r>
            <a:endParaRPr lang="en-AU" sz="2400" b="1"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1071" y="6433361"/>
            <a:ext cx="928846" cy="360000"/>
          </a:xfrm>
          <a:prstGeom prst="rect">
            <a:avLst/>
          </a:prstGeom>
        </p:spPr>
      </p:pic>
      <p:sp>
        <p:nvSpPr>
          <p:cNvPr id="4" name="Rectangle 3">
            <a:extLst>
              <a:ext uri="{FF2B5EF4-FFF2-40B4-BE49-F238E27FC236}">
                <a16:creationId xmlns:a16="http://schemas.microsoft.com/office/drawing/2014/main" id="{015D7AE2-B940-6B36-4291-5620B0A44D56}"/>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a:extLst>
              <a:ext uri="{FF2B5EF4-FFF2-40B4-BE49-F238E27FC236}">
                <a16:creationId xmlns:a16="http://schemas.microsoft.com/office/drawing/2014/main" id="{D92CFC16-FB99-CECF-7B36-A3F80B3ECF76}"/>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EE1648F8-BC3D-D865-328A-648AA160C6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9" name="Title 2">
            <a:extLst>
              <a:ext uri="{FF2B5EF4-FFF2-40B4-BE49-F238E27FC236}">
                <a16:creationId xmlns:a16="http://schemas.microsoft.com/office/drawing/2014/main" id="{591E63AD-4571-517F-96F3-40476495D30C}"/>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Country governance (Australia)</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79744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923" y="861428"/>
            <a:ext cx="10515600" cy="1325563"/>
          </a:xfrm>
        </p:spPr>
        <p:txBody>
          <a:bodyPr/>
          <a:lstStyle/>
          <a:p>
            <a:r>
              <a:rPr lang="en-US" dirty="0"/>
              <a:t>Permanent Committee on Geodesy</a:t>
            </a:r>
            <a:endParaRPr lang="en-AU" dirty="0"/>
          </a:p>
        </p:txBody>
      </p:sp>
      <p:sp>
        <p:nvSpPr>
          <p:cNvPr id="3" name="Content Placeholder 2"/>
          <p:cNvSpPr>
            <a:spLocks noGrp="1"/>
          </p:cNvSpPr>
          <p:nvPr>
            <p:ph idx="1"/>
          </p:nvPr>
        </p:nvSpPr>
        <p:spPr/>
        <p:txBody>
          <a:bodyPr>
            <a:normAutofit/>
          </a:bodyPr>
          <a:lstStyle/>
          <a:p>
            <a:r>
              <a:rPr lang="en-AU" b="1" u="sng" dirty="0"/>
              <a:t>Who:</a:t>
            </a:r>
            <a:r>
              <a:rPr lang="en-AU" dirty="0"/>
              <a:t> Geodesy, positioning and survey measurement leaders, advisers and advocates from Australian and New Zealand governments (states, territories and Commonwealth) and universities.</a:t>
            </a:r>
          </a:p>
          <a:p>
            <a:pPr marL="0" indent="0">
              <a:buNone/>
            </a:pPr>
            <a:endParaRPr lang="en-AU" dirty="0"/>
          </a:p>
          <a:p>
            <a:r>
              <a:rPr lang="en-AU" b="1" u="sng" dirty="0"/>
              <a:t>What:</a:t>
            </a:r>
            <a:r>
              <a:rPr lang="en-AU" dirty="0"/>
              <a:t> Provide leadership through coordination and cooperation on the Geospatial Reference Systems of Australia and New Zealand. </a:t>
            </a:r>
          </a:p>
          <a:p>
            <a:pPr marL="0" indent="0">
              <a:buNone/>
            </a:pPr>
            <a:endParaRPr lang="en-AU" dirty="0"/>
          </a:p>
        </p:txBody>
      </p:sp>
      <p:sp>
        <p:nvSpPr>
          <p:cNvPr id="5" name="Rectangle 4"/>
          <p:cNvSpPr/>
          <p:nvPr/>
        </p:nvSpPr>
        <p:spPr>
          <a:xfrm>
            <a:off x="6685593" y="6382528"/>
            <a:ext cx="4496930" cy="461665"/>
          </a:xfrm>
          <a:prstGeom prst="rect">
            <a:avLst/>
          </a:prstGeom>
        </p:spPr>
        <p:txBody>
          <a:bodyPr wrap="square">
            <a:spAutoFit/>
          </a:bodyPr>
          <a:lstStyle/>
          <a:p>
            <a:r>
              <a:rPr lang="en-AU" sz="2400" b="1" dirty="0">
                <a:solidFill>
                  <a:schemeClr val="bg1"/>
                </a:solidFill>
              </a:rPr>
              <a:t>www.sli.do  </a:t>
            </a:r>
            <a:r>
              <a:rPr lang="en-US" sz="2400" b="1" dirty="0">
                <a:solidFill>
                  <a:schemeClr val="bg1"/>
                </a:solidFill>
              </a:rPr>
              <a:t>#AGRS</a:t>
            </a:r>
            <a:endParaRPr lang="en-AU" sz="2400" b="1"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1071" y="6433361"/>
            <a:ext cx="928846" cy="360000"/>
          </a:xfrm>
          <a:prstGeom prst="rect">
            <a:avLst/>
          </a:prstGeom>
        </p:spPr>
      </p:pic>
      <p:sp>
        <p:nvSpPr>
          <p:cNvPr id="4" name="Title 2">
            <a:extLst>
              <a:ext uri="{FF2B5EF4-FFF2-40B4-BE49-F238E27FC236}">
                <a16:creationId xmlns:a16="http://schemas.microsoft.com/office/drawing/2014/main" id="{0F791483-0DCF-DFE3-B931-B16BC49C6144}"/>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Calibri" panose="020F0502020204030204" pitchFamily="34" charset="0"/>
                <a:cs typeface="Calibri" panose="020F0502020204030204" pitchFamily="34" charset="0"/>
              </a:rPr>
              <a:t>Country governance (Australia)</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398576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D6C45E-1EE9-61C3-9F5D-73E30248A148}"/>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105A4629-84E1-7C89-3241-F7C87A6F2330}"/>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BCFFDF97-2BF2-78AF-12D2-D97BE28DE7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5" name="Title 2">
            <a:extLst>
              <a:ext uri="{FF2B5EF4-FFF2-40B4-BE49-F238E27FC236}">
                <a16:creationId xmlns:a16="http://schemas.microsoft.com/office/drawing/2014/main" id="{183E4E6A-A953-E0C8-D502-1EA46A658E1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Legislation and regulations</a:t>
            </a:r>
          </a:p>
        </p:txBody>
      </p:sp>
      <p:pic>
        <p:nvPicPr>
          <p:cNvPr id="12" name="Picture 11">
            <a:extLst>
              <a:ext uri="{FF2B5EF4-FFF2-40B4-BE49-F238E27FC236}">
                <a16:creationId xmlns:a16="http://schemas.microsoft.com/office/drawing/2014/main" id="{1D54EF6A-DAEA-F4D5-A107-7E14B6F52C2C}"/>
              </a:ext>
            </a:extLst>
          </p:cNvPr>
          <p:cNvPicPr>
            <a:picLocks noChangeAspect="1"/>
          </p:cNvPicPr>
          <p:nvPr/>
        </p:nvPicPr>
        <p:blipFill>
          <a:blip r:embed="rId5"/>
          <a:stretch>
            <a:fillRect/>
          </a:stretch>
        </p:blipFill>
        <p:spPr>
          <a:xfrm>
            <a:off x="445546" y="1034300"/>
            <a:ext cx="4679182" cy="2808910"/>
          </a:xfrm>
          <a:prstGeom prst="rect">
            <a:avLst/>
          </a:prstGeom>
        </p:spPr>
      </p:pic>
      <p:pic>
        <p:nvPicPr>
          <p:cNvPr id="13" name="Picture 12">
            <a:extLst>
              <a:ext uri="{FF2B5EF4-FFF2-40B4-BE49-F238E27FC236}">
                <a16:creationId xmlns:a16="http://schemas.microsoft.com/office/drawing/2014/main" id="{5815113F-2698-26DC-0F28-1B3BDCD7AB9C}"/>
              </a:ext>
            </a:extLst>
          </p:cNvPr>
          <p:cNvPicPr>
            <a:picLocks noChangeAspect="1"/>
          </p:cNvPicPr>
          <p:nvPr/>
        </p:nvPicPr>
        <p:blipFill>
          <a:blip r:embed="rId6"/>
          <a:stretch>
            <a:fillRect/>
          </a:stretch>
        </p:blipFill>
        <p:spPr>
          <a:xfrm>
            <a:off x="6096000" y="-1047"/>
            <a:ext cx="6014075" cy="6858000"/>
          </a:xfrm>
          <a:prstGeom prst="rect">
            <a:avLst/>
          </a:prstGeom>
        </p:spPr>
      </p:pic>
    </p:spTree>
    <p:extLst>
      <p:ext uri="{BB962C8B-B14F-4D97-AF65-F5344CB8AC3E}">
        <p14:creationId xmlns:p14="http://schemas.microsoft.com/office/powerpoint/2010/main" val="1147423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D6C45E-1EE9-61C3-9F5D-73E30248A148}"/>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105A4629-84E1-7C89-3241-F7C87A6F2330}"/>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BCFFDF97-2BF2-78AF-12D2-D97BE28DE7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5" name="Title 2">
            <a:extLst>
              <a:ext uri="{FF2B5EF4-FFF2-40B4-BE49-F238E27FC236}">
                <a16:creationId xmlns:a16="http://schemas.microsoft.com/office/drawing/2014/main" id="{183E4E6A-A953-E0C8-D502-1EA46A658E1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Legislation and regulations</a:t>
            </a:r>
          </a:p>
        </p:txBody>
      </p:sp>
      <p:pic>
        <p:nvPicPr>
          <p:cNvPr id="12" name="Picture 11">
            <a:extLst>
              <a:ext uri="{FF2B5EF4-FFF2-40B4-BE49-F238E27FC236}">
                <a16:creationId xmlns:a16="http://schemas.microsoft.com/office/drawing/2014/main" id="{1D54EF6A-DAEA-F4D5-A107-7E14B6F52C2C}"/>
              </a:ext>
            </a:extLst>
          </p:cNvPr>
          <p:cNvPicPr>
            <a:picLocks noChangeAspect="1"/>
          </p:cNvPicPr>
          <p:nvPr/>
        </p:nvPicPr>
        <p:blipFill>
          <a:blip r:embed="rId5"/>
          <a:stretch>
            <a:fillRect/>
          </a:stretch>
        </p:blipFill>
        <p:spPr>
          <a:xfrm>
            <a:off x="445546" y="1034300"/>
            <a:ext cx="4679182" cy="2808910"/>
          </a:xfrm>
          <a:prstGeom prst="rect">
            <a:avLst/>
          </a:prstGeom>
        </p:spPr>
      </p:pic>
      <p:pic>
        <p:nvPicPr>
          <p:cNvPr id="2" name="Picture 1">
            <a:extLst>
              <a:ext uri="{FF2B5EF4-FFF2-40B4-BE49-F238E27FC236}">
                <a16:creationId xmlns:a16="http://schemas.microsoft.com/office/drawing/2014/main" id="{F8687A16-BEE5-872A-CB99-22F13B15CFA1}"/>
              </a:ext>
            </a:extLst>
          </p:cNvPr>
          <p:cNvPicPr>
            <a:picLocks noChangeAspect="1"/>
          </p:cNvPicPr>
          <p:nvPr/>
        </p:nvPicPr>
        <p:blipFill>
          <a:blip r:embed="rId6"/>
          <a:stretch>
            <a:fillRect/>
          </a:stretch>
        </p:blipFill>
        <p:spPr>
          <a:xfrm>
            <a:off x="5968181" y="0"/>
            <a:ext cx="6323756" cy="4883972"/>
          </a:xfrm>
          <a:prstGeom prst="rect">
            <a:avLst/>
          </a:prstGeom>
        </p:spPr>
      </p:pic>
    </p:spTree>
    <p:extLst>
      <p:ext uri="{BB962C8B-B14F-4D97-AF65-F5344CB8AC3E}">
        <p14:creationId xmlns:p14="http://schemas.microsoft.com/office/powerpoint/2010/main" val="3429796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83E4E6A-A953-E0C8-D502-1EA46A658E1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Legislation and regulations</a:t>
            </a:r>
          </a:p>
        </p:txBody>
      </p:sp>
      <p:pic>
        <p:nvPicPr>
          <p:cNvPr id="3" name="Picture 2">
            <a:extLst>
              <a:ext uri="{FF2B5EF4-FFF2-40B4-BE49-F238E27FC236}">
                <a16:creationId xmlns:a16="http://schemas.microsoft.com/office/drawing/2014/main" id="{582350DE-3981-1A30-54C7-A57DE01748A8}"/>
              </a:ext>
            </a:extLst>
          </p:cNvPr>
          <p:cNvPicPr>
            <a:picLocks noChangeAspect="1"/>
          </p:cNvPicPr>
          <p:nvPr/>
        </p:nvPicPr>
        <p:blipFill>
          <a:blip r:embed="rId3"/>
          <a:stretch>
            <a:fillRect/>
          </a:stretch>
        </p:blipFill>
        <p:spPr>
          <a:xfrm>
            <a:off x="665601" y="945894"/>
            <a:ext cx="9622954" cy="5921817"/>
          </a:xfrm>
          <a:prstGeom prst="rect">
            <a:avLst/>
          </a:prstGeom>
        </p:spPr>
      </p:pic>
    </p:spTree>
    <p:extLst>
      <p:ext uri="{BB962C8B-B14F-4D97-AF65-F5344CB8AC3E}">
        <p14:creationId xmlns:p14="http://schemas.microsoft.com/office/powerpoint/2010/main" val="2803462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7CCB9-B1D8-4D8E-87C9-69E1A6C9893C}"/>
              </a:ext>
            </a:extLst>
          </p:cNvPr>
          <p:cNvSpPr>
            <a:spLocks noGrp="1"/>
          </p:cNvSpPr>
          <p:nvPr>
            <p:ph type="title"/>
          </p:nvPr>
        </p:nvSpPr>
        <p:spPr/>
        <p:txBody>
          <a:bodyPr>
            <a:normAutofit/>
          </a:bodyPr>
          <a:lstStyle/>
          <a:p>
            <a:r>
              <a:rPr lang="en-US" dirty="0">
                <a:cs typeface="Arial"/>
              </a:rPr>
              <a:t>Summary, Do they have something in common?</a:t>
            </a:r>
            <a:endParaRPr lang="de-DE" sz="2800" dirty="0"/>
          </a:p>
        </p:txBody>
      </p:sp>
      <p:sp>
        <p:nvSpPr>
          <p:cNvPr id="3" name="Inhaltsplatzhalter 2">
            <a:extLst>
              <a:ext uri="{FF2B5EF4-FFF2-40B4-BE49-F238E27FC236}">
                <a16:creationId xmlns:a16="http://schemas.microsoft.com/office/drawing/2014/main" id="{D38A39C2-C6F6-4461-89F0-8BACEA0FFF0B}"/>
              </a:ext>
            </a:extLst>
          </p:cNvPr>
          <p:cNvSpPr>
            <a:spLocks noGrp="1"/>
          </p:cNvSpPr>
          <p:nvPr>
            <p:ph idx="1"/>
          </p:nvPr>
        </p:nvSpPr>
        <p:spPr/>
        <p:txBody>
          <a:bodyPr vert="horz" lIns="91440" tIns="45720" rIns="91440" bIns="45720" rtlCol="0" anchor="t">
            <a:normAutofit/>
          </a:bodyPr>
          <a:lstStyle/>
          <a:p>
            <a:r>
              <a:rPr lang="de-DE" dirty="0">
                <a:latin typeface="Arial"/>
                <a:cs typeface="Arial"/>
              </a:rPr>
              <a:t>International </a:t>
            </a:r>
            <a:r>
              <a:rPr lang="de-DE" dirty="0" err="1">
                <a:latin typeface="Arial"/>
                <a:cs typeface="Arial"/>
              </a:rPr>
              <a:t>level</a:t>
            </a:r>
            <a:r>
              <a:rPr lang="de-DE" dirty="0">
                <a:latin typeface="Arial"/>
                <a:cs typeface="Arial"/>
              </a:rPr>
              <a:t>: </a:t>
            </a:r>
            <a:r>
              <a:rPr lang="de-DE" dirty="0" err="1">
                <a:latin typeface="Arial"/>
                <a:cs typeface="Arial"/>
              </a:rPr>
              <a:t>strategic</a:t>
            </a:r>
          </a:p>
          <a:p>
            <a:r>
              <a:rPr lang="de-DE" dirty="0">
                <a:latin typeface="Arial"/>
                <a:cs typeface="Arial"/>
              </a:rPr>
              <a:t>Country-level: </a:t>
            </a:r>
            <a:r>
              <a:rPr lang="de-DE" dirty="0" err="1">
                <a:latin typeface="Arial"/>
                <a:cs typeface="Arial"/>
              </a:rPr>
              <a:t>implementation</a:t>
            </a:r>
            <a:endParaRPr lang="de-DE" dirty="0">
              <a:latin typeface="Arial"/>
              <a:cs typeface="Arial"/>
            </a:endParaRPr>
          </a:p>
          <a:p>
            <a:r>
              <a:rPr lang="de-DE" dirty="0">
                <a:latin typeface="Arial"/>
                <a:cs typeface="Arial"/>
              </a:rPr>
              <a:t>Technical </a:t>
            </a:r>
            <a:r>
              <a:rPr lang="de-DE" dirty="0" err="1">
                <a:latin typeface="Arial"/>
                <a:cs typeface="Arial"/>
              </a:rPr>
              <a:t>working</a:t>
            </a:r>
            <a:r>
              <a:rPr lang="de-DE" dirty="0">
                <a:latin typeface="Arial"/>
                <a:cs typeface="Arial"/>
              </a:rPr>
              <a:t> </a:t>
            </a:r>
            <a:r>
              <a:rPr lang="de-DE" dirty="0" err="1">
                <a:latin typeface="Arial"/>
                <a:cs typeface="Arial"/>
              </a:rPr>
              <a:t>groups</a:t>
            </a:r>
            <a:endParaRPr lang="de-DE" dirty="0">
              <a:latin typeface="Arial"/>
              <a:cs typeface="Arial"/>
            </a:endParaRPr>
          </a:p>
          <a:p>
            <a:endParaRPr lang="en-US" sz="2000" dirty="0"/>
          </a:p>
        </p:txBody>
      </p:sp>
      <p:sp>
        <p:nvSpPr>
          <p:cNvPr id="4" name="Fußzeilenplatzhalter 3">
            <a:extLst>
              <a:ext uri="{FF2B5EF4-FFF2-40B4-BE49-F238E27FC236}">
                <a16:creationId xmlns:a16="http://schemas.microsoft.com/office/drawing/2014/main" id="{4991D5EB-2C7A-4931-B70C-31C3E0E5FF0E}"/>
              </a:ext>
            </a:extLst>
          </p:cNvPr>
          <p:cNvSpPr>
            <a:spLocks noGrp="1"/>
          </p:cNvSpPr>
          <p:nvPr>
            <p:ph type="ftr" sz="quarter" idx="11"/>
          </p:nvPr>
        </p:nvSpPr>
        <p:spPr/>
        <p:txBody>
          <a:bodyPr/>
          <a:lstStyle/>
          <a:p>
            <a:r>
              <a:rPr lang="de-DE"/>
              <a:t>Geodesy Capacity Development Workshop</a:t>
            </a:r>
          </a:p>
        </p:txBody>
      </p:sp>
    </p:spTree>
    <p:extLst>
      <p:ext uri="{BB962C8B-B14F-4D97-AF65-F5344CB8AC3E}">
        <p14:creationId xmlns:p14="http://schemas.microsoft.com/office/powerpoint/2010/main" val="3401161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8F4A28-8B7B-C7B5-E722-6B062C9B868C}"/>
              </a:ext>
            </a:extLst>
          </p:cNvPr>
          <p:cNvSpPr>
            <a:spLocks noGrp="1"/>
          </p:cNvSpPr>
          <p:nvPr>
            <p:ph type="title"/>
          </p:nvPr>
        </p:nvSpPr>
        <p:spPr/>
        <p:txBody>
          <a:bodyPr/>
          <a:lstStyle/>
          <a:p>
            <a:r>
              <a:rPr lang="de-DE" dirty="0" err="1">
                <a:cs typeface="Arial"/>
              </a:rPr>
              <a:t>Moderated</a:t>
            </a:r>
            <a:r>
              <a:rPr lang="de-DE" dirty="0">
                <a:cs typeface="Arial"/>
              </a:rPr>
              <a:t> </a:t>
            </a:r>
            <a:r>
              <a:rPr lang="de-DE" dirty="0" err="1">
                <a:cs typeface="Arial"/>
              </a:rPr>
              <a:t>Discussion</a:t>
            </a:r>
            <a:endParaRPr lang="de-DE" dirty="0" err="1"/>
          </a:p>
        </p:txBody>
      </p:sp>
      <p:sp>
        <p:nvSpPr>
          <p:cNvPr id="3" name="Inhaltsplatzhalter 2">
            <a:extLst>
              <a:ext uri="{FF2B5EF4-FFF2-40B4-BE49-F238E27FC236}">
                <a16:creationId xmlns:a16="http://schemas.microsoft.com/office/drawing/2014/main" id="{08BAD7AD-259E-7A49-A28F-6A1867AA588B}"/>
              </a:ext>
            </a:extLst>
          </p:cNvPr>
          <p:cNvSpPr>
            <a:spLocks noGrp="1"/>
          </p:cNvSpPr>
          <p:nvPr>
            <p:ph idx="1"/>
          </p:nvPr>
        </p:nvSpPr>
        <p:spPr/>
        <p:txBody>
          <a:bodyPr vert="horz" lIns="91440" tIns="45720" rIns="91440" bIns="45720" rtlCol="0" anchor="t">
            <a:normAutofit/>
          </a:bodyPr>
          <a:lstStyle/>
          <a:p>
            <a:r>
              <a:rPr lang="de-DE" dirty="0">
                <a:latin typeface="Arial"/>
                <a:cs typeface="Arial"/>
              </a:rPr>
              <a:t>Tell </a:t>
            </a:r>
            <a:r>
              <a:rPr lang="de-DE" dirty="0" err="1">
                <a:latin typeface="Arial"/>
                <a:cs typeface="Arial"/>
              </a:rPr>
              <a:t>me</a:t>
            </a:r>
            <a:r>
              <a:rPr lang="de-DE" dirty="0">
                <a:latin typeface="Arial"/>
                <a:cs typeface="Arial"/>
              </a:rPr>
              <a:t> </a:t>
            </a:r>
            <a:r>
              <a:rPr lang="de-DE" dirty="0" err="1">
                <a:latin typeface="Arial"/>
                <a:cs typeface="Arial"/>
              </a:rPr>
              <a:t>about</a:t>
            </a:r>
            <a:r>
              <a:rPr lang="de-DE" dirty="0">
                <a:latin typeface="Arial"/>
                <a:cs typeface="Arial"/>
              </a:rPr>
              <a:t> </a:t>
            </a:r>
            <a:r>
              <a:rPr lang="de-DE" dirty="0" err="1">
                <a:latin typeface="Arial"/>
                <a:cs typeface="Arial"/>
              </a:rPr>
              <a:t>your</a:t>
            </a:r>
            <a:r>
              <a:rPr lang="de-DE" dirty="0">
                <a:latin typeface="Arial"/>
                <a:cs typeface="Arial"/>
              </a:rPr>
              <a:t> </a:t>
            </a:r>
            <a:r>
              <a:rPr lang="de-DE" dirty="0" err="1">
                <a:latin typeface="Arial"/>
                <a:cs typeface="Arial"/>
              </a:rPr>
              <a:t>country's</a:t>
            </a:r>
            <a:r>
              <a:rPr lang="de-DE" dirty="0">
                <a:latin typeface="Arial"/>
                <a:cs typeface="Arial"/>
              </a:rPr>
              <a:t> </a:t>
            </a:r>
            <a:r>
              <a:rPr lang="de-DE" dirty="0" err="1">
                <a:latin typeface="Arial"/>
                <a:cs typeface="Arial"/>
              </a:rPr>
              <a:t>governance</a:t>
            </a:r>
            <a:r>
              <a:rPr lang="de-DE" dirty="0">
                <a:latin typeface="Arial"/>
                <a:cs typeface="Arial"/>
              </a:rPr>
              <a:t> </a:t>
            </a:r>
            <a:r>
              <a:rPr lang="de-DE" dirty="0" err="1">
                <a:latin typeface="Arial"/>
                <a:cs typeface="Arial"/>
              </a:rPr>
              <a:t>structure</a:t>
            </a:r>
            <a:endParaRPr lang="de-DE" dirty="0">
              <a:latin typeface="Arial"/>
              <a:cs typeface="Arial"/>
            </a:endParaRPr>
          </a:p>
          <a:p>
            <a:r>
              <a:rPr lang="de-DE" dirty="0" err="1">
                <a:latin typeface="Arial"/>
                <a:cs typeface="Arial"/>
              </a:rPr>
              <a:t>What</a:t>
            </a:r>
            <a:r>
              <a:rPr lang="de-DE" dirty="0">
                <a:latin typeface="Arial"/>
                <a:cs typeface="Arial"/>
              </a:rPr>
              <a:t> </a:t>
            </a:r>
            <a:r>
              <a:rPr lang="de-DE" dirty="0" err="1">
                <a:latin typeface="Arial"/>
                <a:cs typeface="Arial"/>
              </a:rPr>
              <a:t>is</a:t>
            </a:r>
            <a:r>
              <a:rPr lang="de-DE" dirty="0">
                <a:latin typeface="Arial"/>
                <a:cs typeface="Arial"/>
              </a:rPr>
              <a:t> </a:t>
            </a:r>
            <a:r>
              <a:rPr lang="de-DE" dirty="0" err="1">
                <a:latin typeface="Arial"/>
                <a:cs typeface="Arial"/>
              </a:rPr>
              <a:t>similar</a:t>
            </a:r>
            <a:r>
              <a:rPr lang="de-DE" dirty="0">
                <a:latin typeface="Arial"/>
                <a:cs typeface="Arial"/>
              </a:rPr>
              <a:t>?</a:t>
            </a:r>
          </a:p>
          <a:p>
            <a:r>
              <a:rPr lang="de-DE" dirty="0" err="1">
                <a:latin typeface="Arial"/>
                <a:cs typeface="Arial"/>
              </a:rPr>
              <a:t>What</a:t>
            </a:r>
            <a:r>
              <a:rPr lang="de-DE" dirty="0">
                <a:latin typeface="Arial"/>
                <a:cs typeface="Arial"/>
              </a:rPr>
              <a:t> </a:t>
            </a:r>
            <a:r>
              <a:rPr lang="de-DE" dirty="0" err="1">
                <a:latin typeface="Arial"/>
                <a:cs typeface="Arial"/>
              </a:rPr>
              <a:t>is</a:t>
            </a:r>
            <a:r>
              <a:rPr lang="de-DE" dirty="0">
                <a:latin typeface="Arial"/>
                <a:cs typeface="Arial"/>
              </a:rPr>
              <a:t> different?</a:t>
            </a:r>
          </a:p>
          <a:p>
            <a:r>
              <a:rPr lang="de-DE" dirty="0" err="1">
                <a:latin typeface="Arial"/>
                <a:cs typeface="Arial"/>
              </a:rPr>
              <a:t>What</a:t>
            </a:r>
            <a:r>
              <a:rPr lang="de-DE" dirty="0">
                <a:latin typeface="Arial"/>
                <a:cs typeface="Arial"/>
              </a:rPr>
              <a:t> </a:t>
            </a:r>
            <a:r>
              <a:rPr lang="de-DE" dirty="0" err="1">
                <a:latin typeface="Arial"/>
                <a:cs typeface="Arial"/>
              </a:rPr>
              <a:t>benefits</a:t>
            </a:r>
            <a:r>
              <a:rPr lang="de-DE" dirty="0">
                <a:latin typeface="Arial"/>
                <a:cs typeface="Arial"/>
              </a:rPr>
              <a:t> and </a:t>
            </a:r>
            <a:r>
              <a:rPr lang="de-DE" dirty="0" err="1">
                <a:latin typeface="Arial"/>
                <a:cs typeface="Arial"/>
              </a:rPr>
              <a:t>disadvantages</a:t>
            </a:r>
            <a:r>
              <a:rPr lang="de-DE" dirty="0">
                <a:latin typeface="Arial"/>
                <a:cs typeface="Arial"/>
              </a:rPr>
              <a:t> do </a:t>
            </a:r>
            <a:r>
              <a:rPr lang="de-DE" dirty="0" err="1">
                <a:latin typeface="Arial"/>
                <a:cs typeface="Arial"/>
              </a:rPr>
              <a:t>you</a:t>
            </a:r>
            <a:r>
              <a:rPr lang="de-DE" dirty="0">
                <a:latin typeface="Arial"/>
                <a:cs typeface="Arial"/>
              </a:rPr>
              <a:t> </a:t>
            </a:r>
            <a:r>
              <a:rPr lang="de-DE" dirty="0" err="1">
                <a:latin typeface="Arial"/>
                <a:cs typeface="Arial"/>
              </a:rPr>
              <a:t>see</a:t>
            </a:r>
            <a:r>
              <a:rPr lang="de-DE" dirty="0">
                <a:latin typeface="Arial"/>
                <a:cs typeface="Arial"/>
              </a:rPr>
              <a:t>?</a:t>
            </a:r>
            <a:endParaRPr lang="de-DE" dirty="0"/>
          </a:p>
        </p:txBody>
      </p:sp>
      <p:sp>
        <p:nvSpPr>
          <p:cNvPr id="4" name="Fußzeilenplatzhalter 3">
            <a:extLst>
              <a:ext uri="{FF2B5EF4-FFF2-40B4-BE49-F238E27FC236}">
                <a16:creationId xmlns:a16="http://schemas.microsoft.com/office/drawing/2014/main" id="{8BDF7BBE-A7DB-473F-8C97-E79888F32B82}"/>
              </a:ext>
            </a:extLst>
          </p:cNvPr>
          <p:cNvSpPr>
            <a:spLocks noGrp="1"/>
          </p:cNvSpPr>
          <p:nvPr>
            <p:ph type="ftr" sz="quarter" idx="11"/>
          </p:nvPr>
        </p:nvSpPr>
        <p:spPr/>
        <p:txBody>
          <a:bodyPr/>
          <a:lstStyle/>
          <a:p>
            <a:r>
              <a:rPr lang="de-DE"/>
              <a:t>Geodesy Capacity Development Workshop</a:t>
            </a:r>
          </a:p>
        </p:txBody>
      </p:sp>
    </p:spTree>
    <p:extLst>
      <p:ext uri="{BB962C8B-B14F-4D97-AF65-F5344CB8AC3E}">
        <p14:creationId xmlns:p14="http://schemas.microsoft.com/office/powerpoint/2010/main" val="284455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D6C45E-1EE9-61C3-9F5D-73E30248A148}"/>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105A4629-84E1-7C89-3241-F7C87A6F2330}"/>
              </a:ext>
            </a:extLst>
          </p:cNvPr>
          <p:cNvPicPr>
            <a:picLocks noChangeAspect="1"/>
          </p:cNvPicPr>
          <p:nvPr/>
        </p:nvPicPr>
        <p:blipFill>
          <a:blip r:embed="rId2"/>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BCFFDF97-2BF2-78AF-12D2-D97BE28DE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Inhaltsplatzhalter 2">
            <a:extLst>
              <a:ext uri="{FF2B5EF4-FFF2-40B4-BE49-F238E27FC236}">
                <a16:creationId xmlns:a16="http://schemas.microsoft.com/office/drawing/2014/main" id="{985E8421-6A6B-6B07-2F1A-5D28E41FA0E0}"/>
              </a:ext>
            </a:extLst>
          </p:cNvPr>
          <p:cNvSpPr>
            <a:spLocks noGrp="1"/>
          </p:cNvSpPr>
          <p:nvPr>
            <p:ph idx="1"/>
          </p:nvPr>
        </p:nvSpPr>
        <p:spPr>
          <a:xfrm>
            <a:off x="645459" y="1333948"/>
            <a:ext cx="10708341" cy="4496581"/>
          </a:xfrm>
        </p:spPr>
        <p:txBody>
          <a:bodyPr vert="horz" lIns="91440" tIns="45720" rIns="91440" bIns="45720" rtlCol="0" anchor="t">
            <a:normAutofit fontScale="92500" lnSpcReduction="10000"/>
          </a:bodyPr>
          <a:lstStyle/>
          <a:p>
            <a:pPr marL="0" indent="0">
              <a:lnSpc>
                <a:spcPct val="114000"/>
              </a:lnSpc>
              <a:spcBef>
                <a:spcPts val="300"/>
              </a:spcBef>
              <a:spcAft>
                <a:spcPts val="300"/>
              </a:spcAft>
              <a:buNone/>
            </a:pPr>
            <a:r>
              <a:rPr lang="en-GB" sz="1700" dirty="0">
                <a:latin typeface="Calibri" panose="020F0502020204030204" pitchFamily="34" charset="0"/>
                <a:cs typeface="Calibri" panose="020F0502020204030204" pitchFamily="34" charset="0"/>
              </a:rPr>
              <a:t>Good governance is crucial for the development of a country’s Geospatial Reference System (GRS) because it ensures that the GRS is accurate, sustainable, widely adopted, and effectively managed. Governance related issues to be considered include:</a:t>
            </a:r>
            <a:endParaRPr lang="en-AU" sz="1700" dirty="0">
              <a:latin typeface="Calibri" panose="020F0502020204030204" pitchFamily="34" charset="0"/>
              <a:cs typeface="Calibri" panose="020F0502020204030204" pitchFamily="34" charset="0"/>
            </a:endParaRPr>
          </a:p>
          <a:p>
            <a:pPr>
              <a:lnSpc>
                <a:spcPct val="114000"/>
              </a:lnSpc>
              <a:spcBef>
                <a:spcPts val="300"/>
              </a:spcBef>
              <a:spcAft>
                <a:spcPts val="300"/>
              </a:spcAft>
            </a:pPr>
            <a:r>
              <a:rPr lang="en-GB" sz="1700" b="1" dirty="0">
                <a:latin typeface="Calibri" panose="020F0502020204030204" pitchFamily="34" charset="0"/>
                <a:cs typeface="Calibri" panose="020F0502020204030204" pitchFamily="34" charset="0"/>
              </a:rPr>
              <a:t>Strategy, Policy and Legal Framework: </a:t>
            </a:r>
            <a:r>
              <a:rPr lang="en-GB" sz="1700" dirty="0">
                <a:latin typeface="Calibri" panose="020F0502020204030204" pitchFamily="34" charset="0"/>
                <a:cs typeface="Calibri" panose="020F0502020204030204" pitchFamily="34" charset="0"/>
              </a:rPr>
              <a:t>Policies, standards, and regulations that define its use, data sharing, and integration with other national systems. Examples include: </a:t>
            </a:r>
            <a:endParaRPr lang="en-AU" sz="1700" dirty="0">
              <a:latin typeface="Calibri" panose="020F0502020204030204" pitchFamily="34" charset="0"/>
              <a:cs typeface="Calibri" panose="020F0502020204030204" pitchFamily="34" charset="0"/>
            </a:endParaRPr>
          </a:p>
          <a:p>
            <a:pPr marL="685800" lvl="3">
              <a:lnSpc>
                <a:spcPct val="114000"/>
              </a:lnSpc>
              <a:spcBef>
                <a:spcPts val="300"/>
              </a:spcBef>
              <a:spcAft>
                <a:spcPts val="300"/>
              </a:spcAft>
              <a:tabLst>
                <a:tab pos="228600" algn="l"/>
                <a:tab pos="457200" algn="l"/>
              </a:tabLst>
            </a:pPr>
            <a:r>
              <a:rPr lang="en-GB" sz="1500" dirty="0">
                <a:latin typeface="Calibri" panose="020F0502020204030204" pitchFamily="34" charset="0"/>
                <a:cs typeface="Calibri" panose="020F0502020204030204" pitchFamily="34" charset="0"/>
              </a:rPr>
              <a:t>2020 – Australia – The Spatial Information Council for Australia and New Zealand announced that member agencies in Australian states and territories will be ready to deliver and receive foundation spatial data on the Geocentric Datum of Australia (GDA2020) datum. This is recognised in the Australian National Measurement (Recognized-Value Standard of Measurement of Position) Determination 2017.</a:t>
            </a:r>
            <a:endParaRPr lang="en-AU" sz="1500" dirty="0">
              <a:latin typeface="Calibri" panose="020F0502020204030204" pitchFamily="34" charset="0"/>
              <a:cs typeface="Calibri" panose="020F0502020204030204" pitchFamily="34" charset="0"/>
            </a:endParaRPr>
          </a:p>
          <a:p>
            <a:pPr marL="685800" lvl="3">
              <a:lnSpc>
                <a:spcPct val="114000"/>
              </a:lnSpc>
              <a:spcBef>
                <a:spcPts val="300"/>
              </a:spcBef>
              <a:spcAft>
                <a:spcPts val="300"/>
              </a:spcAft>
              <a:tabLst>
                <a:tab pos="228600" algn="l"/>
                <a:tab pos="457200" algn="l"/>
              </a:tabLst>
            </a:pPr>
            <a:r>
              <a:rPr lang="en-GB" sz="1500" dirty="0">
                <a:latin typeface="Calibri" panose="020F0502020204030204" pitchFamily="34" charset="0"/>
                <a:cs typeface="Calibri" panose="020F0502020204030204" pitchFamily="34" charset="0"/>
              </a:rPr>
              <a:t>2021 - Kingdom of Saudi Arabia - the General Authority for Survey and Geospatial Information (GEOSA) Board of Directors, approved the widespread adoption of Saudi Arabia National Spatial Reference System (SANSRS) for surveying operations and geospatial data management. This decision underscores the importance of a unified geospatial framework for national projects.</a:t>
            </a:r>
            <a:endParaRPr lang="en-AU" sz="1500" dirty="0">
              <a:latin typeface="Calibri" panose="020F0502020204030204" pitchFamily="34" charset="0"/>
              <a:cs typeface="Calibri" panose="020F0502020204030204" pitchFamily="34" charset="0"/>
            </a:endParaRPr>
          </a:p>
          <a:p>
            <a:pPr>
              <a:lnSpc>
                <a:spcPct val="114000"/>
              </a:lnSpc>
              <a:spcBef>
                <a:spcPts val="300"/>
              </a:spcBef>
              <a:spcAft>
                <a:spcPts val="300"/>
              </a:spcAft>
            </a:pPr>
            <a:r>
              <a:rPr lang="en-GB" sz="1700" b="1" dirty="0">
                <a:latin typeface="Calibri" panose="020F0502020204030204" pitchFamily="34" charset="0"/>
                <a:cs typeface="Calibri" panose="020F0502020204030204" pitchFamily="34" charset="0"/>
              </a:rPr>
              <a:t>Compliance with international standards: </a:t>
            </a:r>
            <a:r>
              <a:rPr lang="en-GB" sz="1700" dirty="0">
                <a:latin typeface="Calibri" panose="020F0502020204030204" pitchFamily="34" charset="0"/>
                <a:cs typeface="Calibri" panose="020F0502020204030204" pitchFamily="34" charset="0"/>
              </a:rPr>
              <a:t>Good governance promotes data policies, making geospatial data widely available for businesses, researchers, and policymakers. This drives economic growth, innovation, and informed decision-making.</a:t>
            </a:r>
            <a:endParaRPr lang="en-AU" sz="1700" dirty="0">
              <a:latin typeface="Calibri" panose="020F0502020204030204" pitchFamily="34" charset="0"/>
              <a:cs typeface="Calibri" panose="020F0502020204030204" pitchFamily="34" charset="0"/>
            </a:endParaRPr>
          </a:p>
          <a:p>
            <a:pPr>
              <a:lnSpc>
                <a:spcPct val="114000"/>
              </a:lnSpc>
              <a:spcBef>
                <a:spcPts val="300"/>
              </a:spcBef>
              <a:spcAft>
                <a:spcPts val="300"/>
              </a:spcAft>
            </a:pPr>
            <a:r>
              <a:rPr lang="en-GB" sz="1700" b="1" dirty="0">
                <a:latin typeface="Calibri" panose="020F0502020204030204" pitchFamily="34" charset="0"/>
                <a:cs typeface="Calibri" panose="020F0502020204030204" pitchFamily="34" charset="0"/>
              </a:rPr>
              <a:t>International Collaboration and Compliance: </a:t>
            </a:r>
            <a:r>
              <a:rPr lang="en-GB" sz="1700" dirty="0">
                <a:latin typeface="Calibri" panose="020F0502020204030204" pitchFamily="34" charset="0"/>
                <a:cs typeface="Calibri" panose="020F0502020204030204" pitchFamily="34" charset="0"/>
              </a:rPr>
              <a:t>A country GRS should align with global standards and this requires coordination with international bodies for data sharing and interoperability. Governance structures often include mechanisms for engaging in international forums and adopting relevant international agreements, such as those provided by the United Nations Initiative on Global Geospatial Information Management (UN-GGIM).</a:t>
            </a:r>
          </a:p>
        </p:txBody>
      </p:sp>
      <p:sp>
        <p:nvSpPr>
          <p:cNvPr id="5" name="Title 2">
            <a:extLst>
              <a:ext uri="{FF2B5EF4-FFF2-40B4-BE49-F238E27FC236}">
                <a16:creationId xmlns:a16="http://schemas.microsoft.com/office/drawing/2014/main" id="{183E4E6A-A953-E0C8-D502-1EA46A658E1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Importance of governance</a:t>
            </a:r>
          </a:p>
        </p:txBody>
      </p:sp>
    </p:spTree>
    <p:extLst>
      <p:ext uri="{BB962C8B-B14F-4D97-AF65-F5344CB8AC3E}">
        <p14:creationId xmlns:p14="http://schemas.microsoft.com/office/powerpoint/2010/main" val="38423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D6C45E-1EE9-61C3-9F5D-73E30248A148}"/>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105A4629-84E1-7C89-3241-F7C87A6F2330}"/>
              </a:ext>
            </a:extLst>
          </p:cNvPr>
          <p:cNvPicPr>
            <a:picLocks noChangeAspect="1"/>
          </p:cNvPicPr>
          <p:nvPr/>
        </p:nvPicPr>
        <p:blipFill>
          <a:blip r:embed="rId2"/>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BCFFDF97-2BF2-78AF-12D2-D97BE28DE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Inhaltsplatzhalter 2">
            <a:extLst>
              <a:ext uri="{FF2B5EF4-FFF2-40B4-BE49-F238E27FC236}">
                <a16:creationId xmlns:a16="http://schemas.microsoft.com/office/drawing/2014/main" id="{985E8421-6A6B-6B07-2F1A-5D28E41FA0E0}"/>
              </a:ext>
            </a:extLst>
          </p:cNvPr>
          <p:cNvSpPr>
            <a:spLocks noGrp="1"/>
          </p:cNvSpPr>
          <p:nvPr>
            <p:ph idx="1"/>
          </p:nvPr>
        </p:nvSpPr>
        <p:spPr>
          <a:xfrm>
            <a:off x="645459" y="1333948"/>
            <a:ext cx="10708341" cy="4496581"/>
          </a:xfrm>
        </p:spPr>
        <p:txBody>
          <a:bodyPr vert="horz" lIns="91440" tIns="45720" rIns="91440" bIns="45720" rtlCol="0" anchor="t">
            <a:normAutofit fontScale="70000" lnSpcReduction="20000"/>
          </a:bodyPr>
          <a:lstStyle/>
          <a:p>
            <a:pPr>
              <a:lnSpc>
                <a:spcPct val="134000"/>
              </a:lnSpc>
              <a:spcBef>
                <a:spcPts val="300"/>
              </a:spcBef>
              <a:spcAft>
                <a:spcPts val="300"/>
              </a:spcAft>
            </a:pPr>
            <a:r>
              <a:rPr lang="en-GB" sz="2400" b="1" dirty="0">
                <a:latin typeface="Calibri" panose="020F0502020204030204" pitchFamily="34" charset="0"/>
                <a:cs typeface="Calibri" panose="020F0502020204030204" pitchFamily="34" charset="0"/>
              </a:rPr>
              <a:t>Coordination and collaboration: </a:t>
            </a:r>
            <a:r>
              <a:rPr lang="en-GB" sz="2400" dirty="0">
                <a:latin typeface="Calibri" panose="020F0502020204030204" pitchFamily="34" charset="0"/>
                <a:cs typeface="Calibri" panose="020F0502020204030204" pitchFamily="34" charset="0"/>
              </a:rPr>
              <a:t>The implementation or modernisation of a GRS involves multiple stakeholders, including government agencies (e.g., land management, transportation, defence, environmental agencies), private sector, indigenous groups and academia. Well-designed governance structures enable coordination and collaboration among these stakeholders, preventing data duplication and ensuring interoperability.</a:t>
            </a:r>
            <a:endParaRPr lang="en-AU" sz="2400" dirty="0">
              <a:latin typeface="Calibri" panose="020F0502020204030204" pitchFamily="34" charset="0"/>
              <a:cs typeface="Calibri" panose="020F0502020204030204" pitchFamily="34" charset="0"/>
            </a:endParaRPr>
          </a:p>
          <a:p>
            <a:pPr>
              <a:lnSpc>
                <a:spcPct val="134000"/>
              </a:lnSpc>
              <a:spcBef>
                <a:spcPts val="300"/>
              </a:spcBef>
              <a:spcAft>
                <a:spcPts val="300"/>
              </a:spcAft>
            </a:pPr>
            <a:r>
              <a:rPr lang="en-GB" sz="2400" b="1" dirty="0">
                <a:latin typeface="Calibri" panose="020F0502020204030204" pitchFamily="34" charset="0"/>
                <a:cs typeface="Calibri" panose="020F0502020204030204" pitchFamily="34" charset="0"/>
              </a:rPr>
              <a:t>Funding and sustainability: </a:t>
            </a:r>
            <a:r>
              <a:rPr lang="en-GB" sz="2400" dirty="0">
                <a:latin typeface="Calibri" panose="020F0502020204030204" pitchFamily="34" charset="0"/>
                <a:cs typeface="Calibri" panose="020F0502020204030204" pitchFamily="34" charset="0"/>
              </a:rPr>
              <a:t>Developing and maintaining a GRS requires funding for initial implementation, and ongoing funding for sustainability. Good governance ensures decision makers understand the need for ongoing funding, sustainable investment, transparent budgeting, and accountability.</a:t>
            </a:r>
            <a:endParaRPr lang="en-AU" sz="2400" dirty="0">
              <a:latin typeface="Calibri" panose="020F0502020204030204" pitchFamily="34" charset="0"/>
              <a:cs typeface="Calibri" panose="020F0502020204030204" pitchFamily="34" charset="0"/>
            </a:endParaRPr>
          </a:p>
          <a:p>
            <a:pPr>
              <a:lnSpc>
                <a:spcPct val="134000"/>
              </a:lnSpc>
              <a:spcBef>
                <a:spcPts val="300"/>
              </a:spcBef>
              <a:spcAft>
                <a:spcPts val="300"/>
              </a:spcAft>
            </a:pPr>
            <a:r>
              <a:rPr lang="en-GB" sz="2400" b="1" dirty="0">
                <a:latin typeface="Calibri" panose="020F0502020204030204" pitchFamily="34" charset="0"/>
                <a:cs typeface="Calibri" panose="020F0502020204030204" pitchFamily="34" charset="0"/>
              </a:rPr>
              <a:t>Awareness across government: </a:t>
            </a:r>
            <a:r>
              <a:rPr lang="en-GB" sz="2400" dirty="0">
                <a:latin typeface="Calibri" panose="020F0502020204030204" pitchFamily="34" charset="0"/>
                <a:cs typeface="Calibri" panose="020F0502020204030204" pitchFamily="34" charset="0"/>
              </a:rPr>
              <a:t>A robust GRS supports disaster response, urban planning, infrastructure development, and national security. Governance ensures awareness of the importance of the GRS across government and engagement with communities who rely the GRS.</a:t>
            </a:r>
            <a:endParaRPr lang="en-AU" sz="2400" dirty="0">
              <a:latin typeface="Calibri" panose="020F0502020204030204" pitchFamily="34" charset="0"/>
              <a:cs typeface="Calibri" panose="020F0502020204030204" pitchFamily="34" charset="0"/>
            </a:endParaRPr>
          </a:p>
          <a:p>
            <a:pPr>
              <a:lnSpc>
                <a:spcPct val="134000"/>
              </a:lnSpc>
              <a:spcBef>
                <a:spcPts val="300"/>
              </a:spcBef>
              <a:spcAft>
                <a:spcPts val="300"/>
              </a:spcAft>
            </a:pPr>
            <a:r>
              <a:rPr lang="en-GB" sz="2400" b="1" dirty="0">
                <a:latin typeface="Calibri" panose="020F0502020204030204" pitchFamily="34" charset="0"/>
                <a:cs typeface="Calibri" panose="020F0502020204030204" pitchFamily="34" charset="0"/>
              </a:rPr>
              <a:t>Risk management: </a:t>
            </a:r>
            <a:r>
              <a:rPr lang="en-GB" sz="2400" dirty="0">
                <a:latin typeface="Calibri" panose="020F0502020204030204" pitchFamily="34" charset="0"/>
                <a:cs typeface="Calibri" panose="020F0502020204030204" pitchFamily="34" charset="0"/>
              </a:rPr>
              <a:t>Programs of this size, with broad and complex stakeholder engagement have inherent risk. Good governance is required to ensure risks are known and mitigated effectively.</a:t>
            </a:r>
            <a:endParaRPr lang="en-AU" sz="2400" dirty="0">
              <a:latin typeface="Calibri" panose="020F0502020204030204" pitchFamily="34" charset="0"/>
              <a:cs typeface="Calibri" panose="020F0502020204030204" pitchFamily="34" charset="0"/>
            </a:endParaRPr>
          </a:p>
        </p:txBody>
      </p:sp>
      <p:sp>
        <p:nvSpPr>
          <p:cNvPr id="4" name="Fußzeilenplatzhalter 3">
            <a:extLst>
              <a:ext uri="{FF2B5EF4-FFF2-40B4-BE49-F238E27FC236}">
                <a16:creationId xmlns:a16="http://schemas.microsoft.com/office/drawing/2014/main" id="{CBE16C1B-2A58-A7EB-9AC3-4EDFBA44EB95}"/>
              </a:ext>
            </a:extLst>
          </p:cNvPr>
          <p:cNvSpPr>
            <a:spLocks noGrp="1"/>
          </p:cNvSpPr>
          <p:nvPr>
            <p:ph type="ftr" sz="quarter" idx="11"/>
          </p:nvPr>
        </p:nvSpPr>
        <p:spPr/>
        <p:txBody>
          <a:bodyPr/>
          <a:lstStyle/>
          <a:p>
            <a:r>
              <a:rPr lang="de-DE"/>
              <a:t>Geodesy Capacity Development Workshop</a:t>
            </a:r>
          </a:p>
        </p:txBody>
      </p:sp>
      <p:sp>
        <p:nvSpPr>
          <p:cNvPr id="5" name="Title 2">
            <a:extLst>
              <a:ext uri="{FF2B5EF4-FFF2-40B4-BE49-F238E27FC236}">
                <a16:creationId xmlns:a16="http://schemas.microsoft.com/office/drawing/2014/main" id="{183E4E6A-A953-E0C8-D502-1EA46A658E1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Importance of governance</a:t>
            </a:r>
          </a:p>
        </p:txBody>
      </p:sp>
    </p:spTree>
    <p:extLst>
      <p:ext uri="{BB962C8B-B14F-4D97-AF65-F5344CB8AC3E}">
        <p14:creationId xmlns:p14="http://schemas.microsoft.com/office/powerpoint/2010/main" val="71131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D6C45E-1EE9-61C3-9F5D-73E30248A148}"/>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105A4629-84E1-7C89-3241-F7C87A6F2330}"/>
              </a:ext>
            </a:extLst>
          </p:cNvPr>
          <p:cNvPicPr>
            <a:picLocks noChangeAspect="1"/>
          </p:cNvPicPr>
          <p:nvPr/>
        </p:nvPicPr>
        <p:blipFill>
          <a:blip r:embed="rId2"/>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BCFFDF97-2BF2-78AF-12D2-D97BE28DE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Inhaltsplatzhalter 2">
            <a:extLst>
              <a:ext uri="{FF2B5EF4-FFF2-40B4-BE49-F238E27FC236}">
                <a16:creationId xmlns:a16="http://schemas.microsoft.com/office/drawing/2014/main" id="{985E8421-6A6B-6B07-2F1A-5D28E41FA0E0}"/>
              </a:ext>
            </a:extLst>
          </p:cNvPr>
          <p:cNvSpPr>
            <a:spLocks noGrp="1"/>
          </p:cNvSpPr>
          <p:nvPr>
            <p:ph idx="1"/>
          </p:nvPr>
        </p:nvSpPr>
        <p:spPr>
          <a:xfrm>
            <a:off x="645459" y="1333948"/>
            <a:ext cx="10708341" cy="4496581"/>
          </a:xfrm>
        </p:spPr>
        <p:txBody>
          <a:bodyPr vert="horz" lIns="91440" tIns="45720" rIns="91440" bIns="45720" rtlCol="0" anchor="t">
            <a:normAutofit lnSpcReduction="10000"/>
          </a:bodyPr>
          <a:lstStyle/>
          <a:p>
            <a:pPr marL="0" indent="0">
              <a:lnSpc>
                <a:spcPct val="134000"/>
              </a:lnSpc>
              <a:spcBef>
                <a:spcPts val="300"/>
              </a:spcBef>
              <a:spcAft>
                <a:spcPts val="300"/>
              </a:spcAft>
              <a:buNone/>
            </a:pPr>
            <a:r>
              <a:rPr lang="en-GB" sz="1800" dirty="0">
                <a:effectLst/>
                <a:latin typeface="Calibri" panose="020F0502020204030204" pitchFamily="34" charset="0"/>
                <a:ea typeface="Calibri" panose="020F0502020204030204" pitchFamily="34" charset="0"/>
                <a:cs typeface="Arial" panose="020B0604020202020204" pitchFamily="34" charset="0"/>
              </a:rPr>
              <a:t>The </a:t>
            </a:r>
            <a:r>
              <a:rPr lang="en-GB" sz="1800" b="1" dirty="0">
                <a:effectLst/>
                <a:latin typeface="Calibri" panose="020F0502020204030204" pitchFamily="34" charset="0"/>
                <a:ea typeface="Calibri" panose="020F0502020204030204" pitchFamily="34" charset="0"/>
                <a:cs typeface="Arial" panose="020B0604020202020204" pitchFamily="34" charset="0"/>
              </a:rPr>
              <a:t>national geodetic or geospatial authority or agency</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b="1" dirty="0">
                <a:effectLst/>
                <a:latin typeface="Calibri" panose="020F0502020204030204" pitchFamily="34" charset="0"/>
                <a:ea typeface="Calibri" panose="020F0502020204030204" pitchFamily="34" charset="0"/>
                <a:cs typeface="Arial" panose="020B0604020202020204" pitchFamily="34" charset="0"/>
              </a:rPr>
              <a:t>is often the lead agency</a:t>
            </a:r>
            <a:r>
              <a:rPr lang="en-GB" sz="1800" dirty="0">
                <a:effectLst/>
                <a:latin typeface="Calibri" panose="020F0502020204030204" pitchFamily="34" charset="0"/>
                <a:ea typeface="Calibri" panose="020F0502020204030204" pitchFamily="34" charset="0"/>
                <a:cs typeface="Arial" panose="020B0604020202020204" pitchFamily="34" charset="0"/>
              </a:rPr>
              <a:t> responsible for overseeing the development, maintenance, and implementation of the national GRS. The lead national geodetic or geospatial authority or agency should collaborate and communicate with:</a:t>
            </a:r>
          </a:p>
          <a:p>
            <a:pPr marL="342900" lvl="0" indent="-342900" algn="just">
              <a:lnSpc>
                <a:spcPct val="107000"/>
              </a:lnSpc>
              <a:spcAft>
                <a:spcPts val="800"/>
              </a:spcAft>
              <a:buFont typeface="Symbol"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Land management authorities: </a:t>
            </a:r>
            <a:r>
              <a:rPr lang="en-GB" sz="1800" dirty="0">
                <a:effectLst/>
                <a:latin typeface="Calibri" panose="020F0502020204030204" pitchFamily="34" charset="0"/>
                <a:ea typeface="Calibri" panose="020F0502020204030204" pitchFamily="34" charset="0"/>
                <a:cs typeface="Arial" panose="020B0604020202020204" pitchFamily="34" charset="0"/>
              </a:rPr>
              <a:t>Engaging land management authorities ensures alignment with existing regulations, land use policies, and legal frameworks. Their expertise helps improve data accuracy, resource planning, and infrastructure development by integrating official cadastral and land tenure information. Collaboration also enhances system interoperability, reduces conflicts over land boundaries, and supports sustainable land governance.</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Water authorities: </a:t>
            </a:r>
            <a:r>
              <a:rPr lang="en-GB" sz="1800" dirty="0">
                <a:effectLst/>
                <a:latin typeface="Calibri" panose="020F0502020204030204" pitchFamily="34" charset="0"/>
                <a:ea typeface="Calibri" panose="020F0502020204030204" pitchFamily="34" charset="0"/>
                <a:cs typeface="Arial" panose="020B0604020202020204" pitchFamily="34" charset="0"/>
              </a:rPr>
              <a:t>Engaging water authorities ensures accurate mapping of water resources, infrastructure, and hydrological systems for effective management. Their input helps in monitoring water quality, flood risk, and watershed boundaries, supporting sustainable water use and disaster resilience. Collaboration also improves data integration for regulatory compliance, resource allocation, and long-term water security planning.</a:t>
            </a: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34000"/>
              </a:lnSpc>
              <a:spcBef>
                <a:spcPts val="300"/>
              </a:spcBef>
              <a:spcAft>
                <a:spcPts val="300"/>
              </a:spcAft>
              <a:buNone/>
            </a:pPr>
            <a:endParaRPr lang="en-AU" sz="2400" dirty="0">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183E4E6A-A953-E0C8-D502-1EA46A658E1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Groups to consider</a:t>
            </a:r>
          </a:p>
        </p:txBody>
      </p:sp>
    </p:spTree>
    <p:extLst>
      <p:ext uri="{BB962C8B-B14F-4D97-AF65-F5344CB8AC3E}">
        <p14:creationId xmlns:p14="http://schemas.microsoft.com/office/powerpoint/2010/main" val="643993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D6C45E-1EE9-61C3-9F5D-73E30248A148}"/>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105A4629-84E1-7C89-3241-F7C87A6F2330}"/>
              </a:ext>
            </a:extLst>
          </p:cNvPr>
          <p:cNvPicPr>
            <a:picLocks noChangeAspect="1"/>
          </p:cNvPicPr>
          <p:nvPr/>
        </p:nvPicPr>
        <p:blipFill>
          <a:blip r:embed="rId2"/>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BCFFDF97-2BF2-78AF-12D2-D97BE28DE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Inhaltsplatzhalter 2">
            <a:extLst>
              <a:ext uri="{FF2B5EF4-FFF2-40B4-BE49-F238E27FC236}">
                <a16:creationId xmlns:a16="http://schemas.microsoft.com/office/drawing/2014/main" id="{985E8421-6A6B-6B07-2F1A-5D28E41FA0E0}"/>
              </a:ext>
            </a:extLst>
          </p:cNvPr>
          <p:cNvSpPr>
            <a:spLocks noGrp="1"/>
          </p:cNvSpPr>
          <p:nvPr>
            <p:ph idx="1"/>
          </p:nvPr>
        </p:nvSpPr>
        <p:spPr>
          <a:xfrm>
            <a:off x="645459" y="1333948"/>
            <a:ext cx="10708341" cy="4496581"/>
          </a:xfrm>
        </p:spPr>
        <p:txBody>
          <a:bodyPr vert="horz" lIns="91440" tIns="45720" rIns="91440" bIns="45720" rtlCol="0" anchor="t">
            <a:normAutofit fontScale="92500"/>
          </a:bodyPr>
          <a:lstStyle/>
          <a:p>
            <a:pPr marL="342900" lvl="0" indent="-342900" algn="just">
              <a:lnSpc>
                <a:spcPct val="107000"/>
              </a:lnSpc>
              <a:spcAft>
                <a:spcPts val="800"/>
              </a:spcAft>
              <a:buFont typeface="Symbol"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Defence Department: </a:t>
            </a:r>
            <a:r>
              <a:rPr lang="en-GB" sz="1800" dirty="0">
                <a:effectLst/>
                <a:latin typeface="Calibri" panose="020F0502020204030204" pitchFamily="34" charset="0"/>
                <a:ea typeface="Calibri" panose="020F0502020204030204" pitchFamily="34" charset="0"/>
                <a:cs typeface="Arial" panose="020B0604020202020204" pitchFamily="34" charset="0"/>
              </a:rPr>
              <a:t>Engaging defence departments ensures national security considerations are integrated, preventing unauthorized access to sensitive geospatial data. Their expertise enhances system resilience, accuracy, and interoperability for defence operations, emergency response, and strategic planning. Collaboration also helps align the GRS with defence infrastructure, surveillance needs, and international security standards.</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Air Services: </a:t>
            </a:r>
            <a:r>
              <a:rPr lang="en-GB" sz="1800" dirty="0">
                <a:effectLst/>
                <a:latin typeface="Calibri" panose="020F0502020204030204" pitchFamily="34" charset="0"/>
                <a:ea typeface="Calibri" panose="020F0502020204030204" pitchFamily="34" charset="0"/>
                <a:cs typeface="Arial" panose="020B0604020202020204" pitchFamily="34" charset="0"/>
              </a:rPr>
              <a:t>Engaging air services ensures accurate mapping of airspace, flight routes, and aviation infrastructure for safe and efficient air traffic management. Their expertise helps integrate aeronautical data, navigation aids, and regulatory requirements, reducing risks and improving situational awareness. Collaboration also enhances interoperability with global aviation systems, supports compliance with international standards, and facilitates seamless airspace coordination.</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Maritime Services: </a:t>
            </a:r>
            <a:r>
              <a:rPr lang="en-GB" sz="1800" dirty="0">
                <a:effectLst/>
                <a:latin typeface="Calibri" panose="020F0502020204030204" pitchFamily="34" charset="0"/>
                <a:ea typeface="Calibri" panose="020F0502020204030204" pitchFamily="34" charset="0"/>
                <a:cs typeface="Arial" panose="020B0604020202020204" pitchFamily="34" charset="0"/>
              </a:rPr>
              <a:t>Engaging maritime services ensures accurate mapping of coastal areas, shipping routes, and maritime boundaries for safe and efficient navigation. Their expertise helps integrate hydrographic data, tidal information, and regulatory requirements to prevent maritime accidents and support sustainable ocean resource management. Collaboration also enhances interoperability with global navigation systems, ensures compliance with international maritime standards, and improves coastal resilience against environmental risks.</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itle 2">
            <a:extLst>
              <a:ext uri="{FF2B5EF4-FFF2-40B4-BE49-F238E27FC236}">
                <a16:creationId xmlns:a16="http://schemas.microsoft.com/office/drawing/2014/main" id="{183E4E6A-A953-E0C8-D502-1EA46A658E1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Groups to consider</a:t>
            </a:r>
          </a:p>
        </p:txBody>
      </p:sp>
    </p:spTree>
    <p:extLst>
      <p:ext uri="{BB962C8B-B14F-4D97-AF65-F5344CB8AC3E}">
        <p14:creationId xmlns:p14="http://schemas.microsoft.com/office/powerpoint/2010/main" val="4057378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D6C45E-1EE9-61C3-9F5D-73E30248A148}"/>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105A4629-84E1-7C89-3241-F7C87A6F2330}"/>
              </a:ext>
            </a:extLst>
          </p:cNvPr>
          <p:cNvPicPr>
            <a:picLocks noChangeAspect="1"/>
          </p:cNvPicPr>
          <p:nvPr/>
        </p:nvPicPr>
        <p:blipFill>
          <a:blip r:embed="rId2"/>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BCFFDF97-2BF2-78AF-12D2-D97BE28DE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Inhaltsplatzhalter 2">
            <a:extLst>
              <a:ext uri="{FF2B5EF4-FFF2-40B4-BE49-F238E27FC236}">
                <a16:creationId xmlns:a16="http://schemas.microsoft.com/office/drawing/2014/main" id="{985E8421-6A6B-6B07-2F1A-5D28E41FA0E0}"/>
              </a:ext>
            </a:extLst>
          </p:cNvPr>
          <p:cNvSpPr>
            <a:spLocks noGrp="1"/>
          </p:cNvSpPr>
          <p:nvPr>
            <p:ph idx="1"/>
          </p:nvPr>
        </p:nvSpPr>
        <p:spPr>
          <a:xfrm>
            <a:off x="645459" y="1333948"/>
            <a:ext cx="10708341" cy="4496581"/>
          </a:xfrm>
        </p:spPr>
        <p:txBody>
          <a:bodyPr vert="horz" lIns="91440" tIns="45720" rIns="91440" bIns="45720" rtlCol="0" anchor="t">
            <a:normAutofit fontScale="92500" lnSpcReduction="10000"/>
          </a:bodyPr>
          <a:lstStyle/>
          <a:p>
            <a:pPr marL="342900" lvl="0" indent="-342900" algn="just">
              <a:lnSpc>
                <a:spcPct val="107000"/>
              </a:lnSpc>
              <a:spcAft>
                <a:spcPts val="800"/>
              </a:spcAft>
              <a:buFont typeface="Symbol"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Space agency: </a:t>
            </a:r>
            <a:r>
              <a:rPr lang="en-GB" sz="1800" dirty="0">
                <a:effectLst/>
                <a:latin typeface="Calibri" panose="020F0502020204030204" pitchFamily="34" charset="0"/>
                <a:ea typeface="Calibri" panose="020F0502020204030204" pitchFamily="34" charset="0"/>
                <a:cs typeface="Arial" panose="020B0604020202020204" pitchFamily="34" charset="0"/>
              </a:rPr>
              <a:t>Engaging the national space agency ensures the integration of high-precision satellite data for accurate mapping and monitoring of geographic features. Their expertise in remote sensing, satellite navigation, and geospatial technologies enhances system accuracy, scalability, and global compatibility. Collaboration also supports compliance with space regulations, fosters innovation in geospatial technologies, and strengthens national capabilities in space-based resource management.</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Standards: </a:t>
            </a:r>
            <a:r>
              <a:rPr lang="en-GB" sz="1800" dirty="0">
                <a:effectLst/>
                <a:latin typeface="Calibri" panose="020F0502020204030204" pitchFamily="34" charset="0"/>
                <a:ea typeface="Calibri" panose="020F0502020204030204" pitchFamily="34" charset="0"/>
                <a:cs typeface="Arial" panose="020B0604020202020204" pitchFamily="34" charset="0"/>
              </a:rPr>
              <a:t>Engaging with standards bodies ensures compliance with internationally recognized protocols, facilitating data interoperability and consistency across systems. Their guidance helps establish best practices for data quality, metadata standards, and system integration, promoting seamless collaboration across sectors. Collaboration with standards bodies (including </a:t>
            </a:r>
            <a:r>
              <a:rPr lang="en-US" sz="1800" dirty="0">
                <a:effectLst/>
                <a:latin typeface="Calibri" panose="020F0502020204030204" pitchFamily="34" charset="0"/>
                <a:ea typeface="Calibri" panose="020F0502020204030204" pitchFamily="34" charset="0"/>
                <a:cs typeface="Arial" panose="020B0604020202020204" pitchFamily="34" charset="0"/>
              </a:rPr>
              <a:t>International Organization for Standardization (ISO) or the Open Geospatial Consortium (OGC))</a:t>
            </a:r>
            <a:r>
              <a:rPr lang="en-GB" sz="1800" dirty="0">
                <a:effectLst/>
                <a:latin typeface="Calibri" panose="020F0502020204030204" pitchFamily="34" charset="0"/>
                <a:ea typeface="Calibri" panose="020F0502020204030204" pitchFamily="34" charset="0"/>
                <a:cs typeface="Arial" panose="020B0604020202020204" pitchFamily="34" charset="0"/>
              </a:rPr>
              <a:t> also supports the long-term sustainability of the GRS by aligning it with evolving global geospatial standards and regulations.</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Data Stewardship: </a:t>
            </a:r>
            <a:r>
              <a:rPr lang="en-US" sz="1800" dirty="0">
                <a:effectLst/>
                <a:latin typeface="Calibri" panose="020F0502020204030204" pitchFamily="34" charset="0"/>
                <a:ea typeface="Calibri" panose="020F0502020204030204" pitchFamily="34" charset="0"/>
                <a:cs typeface="Arial" panose="020B0604020202020204" pitchFamily="34" charset="0"/>
              </a:rPr>
              <a:t>Data stewards ensure data quality, security, and availability, and they are responsible for metadata and data dissemination. Responsibility for specific datasets may be assigned to agencies or organizations best suited to manage them. For example, national mapping agencies might be the custodian of geodetic data, while environmental agencies handle data related to ecosystems or natural resources. </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itle 2">
            <a:extLst>
              <a:ext uri="{FF2B5EF4-FFF2-40B4-BE49-F238E27FC236}">
                <a16:creationId xmlns:a16="http://schemas.microsoft.com/office/drawing/2014/main" id="{183E4E6A-A953-E0C8-D502-1EA46A658E1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Groups to consider</a:t>
            </a:r>
          </a:p>
        </p:txBody>
      </p:sp>
    </p:spTree>
    <p:extLst>
      <p:ext uri="{BB962C8B-B14F-4D97-AF65-F5344CB8AC3E}">
        <p14:creationId xmlns:p14="http://schemas.microsoft.com/office/powerpoint/2010/main" val="4037522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D6C45E-1EE9-61C3-9F5D-73E30248A148}"/>
              </a:ext>
            </a:extLst>
          </p:cNvPr>
          <p:cNvSpPr/>
          <p:nvPr/>
        </p:nvSpPr>
        <p:spPr>
          <a:xfrm>
            <a:off x="191606" y="5389480"/>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105A4629-84E1-7C89-3241-F7C87A6F2330}"/>
              </a:ext>
            </a:extLst>
          </p:cNvPr>
          <p:cNvPicPr>
            <a:picLocks noChangeAspect="1"/>
          </p:cNvPicPr>
          <p:nvPr/>
        </p:nvPicPr>
        <p:blipFill>
          <a:blip r:embed="rId2"/>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BCFFDF97-2BF2-78AF-12D2-D97BE28DE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Inhaltsplatzhalter 2">
            <a:extLst>
              <a:ext uri="{FF2B5EF4-FFF2-40B4-BE49-F238E27FC236}">
                <a16:creationId xmlns:a16="http://schemas.microsoft.com/office/drawing/2014/main" id="{985E8421-6A6B-6B07-2F1A-5D28E41FA0E0}"/>
              </a:ext>
            </a:extLst>
          </p:cNvPr>
          <p:cNvSpPr>
            <a:spLocks noGrp="1"/>
          </p:cNvSpPr>
          <p:nvPr>
            <p:ph idx="1"/>
          </p:nvPr>
        </p:nvSpPr>
        <p:spPr>
          <a:xfrm>
            <a:off x="645459" y="1333948"/>
            <a:ext cx="10708341" cy="4496581"/>
          </a:xfrm>
        </p:spPr>
        <p:txBody>
          <a:bodyPr vert="horz" lIns="91440" tIns="45720" rIns="91440" bIns="45720" rtlCol="0" anchor="t">
            <a:normAutofit/>
          </a:bodyPr>
          <a:lstStyle/>
          <a:p>
            <a:pPr marL="342900" lvl="0" indent="-342900" algn="just">
              <a:lnSpc>
                <a:spcPct val="107000"/>
              </a:lnSpc>
              <a:spcAft>
                <a:spcPts val="800"/>
              </a:spcAft>
              <a:buFont typeface="Symbol"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Metrology: </a:t>
            </a:r>
            <a:r>
              <a:rPr lang="en-GB" sz="1800" dirty="0">
                <a:effectLst/>
                <a:latin typeface="Calibri" panose="020F0502020204030204" pitchFamily="34" charset="0"/>
                <a:ea typeface="Calibri" panose="020F0502020204030204" pitchFamily="34" charset="0"/>
                <a:cs typeface="Arial" panose="020B0604020202020204" pitchFamily="34" charset="0"/>
              </a:rPr>
              <a:t>Engaging with metrology agencies ensures the accuracy and precision of measurements, particularly in positioning and calibration of geospatial data. Their expertise is crucial in the legal determination of the datum, ensuring that it aligns with recognized national and international measurement standards. Collaboration with metrology agencies also supports reliable benchmarks, consistency, and traceability, enhancing the credibility and legal validity of the GRS.</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Policy and regulatory: </a:t>
            </a:r>
            <a:r>
              <a:rPr lang="en-GB" sz="1800" dirty="0">
                <a:effectLst/>
                <a:latin typeface="Calibri" panose="020F0502020204030204" pitchFamily="34" charset="0"/>
                <a:ea typeface="Calibri" panose="020F0502020204030204" pitchFamily="34" charset="0"/>
                <a:cs typeface="Arial" panose="020B0604020202020204" pitchFamily="34" charset="0"/>
              </a:rPr>
              <a:t>Legal frameworks are crucial for establishing rights and obligations regarding geospatial data collection, use, and sharing. This includes ensuring compliance with data protection laws, intellectual property rights, and international agreements. Additionally, these frameworks help prevent misuse of data, including ensuring transparency and preventing corruption in data collection and use.</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Funders and donors:</a:t>
            </a:r>
            <a:r>
              <a:rPr lang="en-GB" sz="1800" dirty="0">
                <a:effectLst/>
                <a:latin typeface="Calibri" panose="020F0502020204030204" pitchFamily="34" charset="0"/>
                <a:ea typeface="Calibri" panose="020F0502020204030204" pitchFamily="34" charset="0"/>
                <a:cs typeface="Arial" panose="020B0604020202020204" pitchFamily="34" charset="0"/>
              </a:rPr>
              <a:t> The </a:t>
            </a:r>
            <a:r>
              <a:rPr lang="en-US" sz="1800" dirty="0">
                <a:effectLst/>
                <a:latin typeface="Calibri" panose="020F0502020204030204" pitchFamily="34" charset="0"/>
                <a:ea typeface="Calibri" panose="020F0502020204030204" pitchFamily="34" charset="0"/>
                <a:cs typeface="Arial" panose="020B0604020202020204" pitchFamily="34" charset="0"/>
              </a:rPr>
              <a:t>establishment and sustainment of a GRS needs adequate financial and technical resources to be developed and maintained. Governance structures should define how funding is allocated for the development of infrastructure, research, and training related to GRS, ensuring long-term sustainability.</a:t>
            </a:r>
            <a:endParaRPr lang="en-A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itle 2">
            <a:extLst>
              <a:ext uri="{FF2B5EF4-FFF2-40B4-BE49-F238E27FC236}">
                <a16:creationId xmlns:a16="http://schemas.microsoft.com/office/drawing/2014/main" id="{183E4E6A-A953-E0C8-D502-1EA46A658E12}"/>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Groups to consider</a:t>
            </a:r>
          </a:p>
        </p:txBody>
      </p:sp>
    </p:spTree>
    <p:extLst>
      <p:ext uri="{BB962C8B-B14F-4D97-AF65-F5344CB8AC3E}">
        <p14:creationId xmlns:p14="http://schemas.microsoft.com/office/powerpoint/2010/main" val="2478499523"/>
      </p:ext>
    </p:extLst>
  </p:cSld>
  <p:clrMapOvr>
    <a:masterClrMapping/>
  </p:clrMapOvr>
</p:sld>
</file>

<file path=ppt/theme/theme1.xml><?xml version="1.0" encoding="utf-8"?>
<a:theme xmlns:a="http://schemas.openxmlformats.org/drawingml/2006/main" name="Office-tema">
  <a:themeElements>
    <a:clrScheme name="Gråto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GGCE-pptx-template.potx" id="{CA449D1B-FBD3-41AD-8480-FCF211393728}" vid="{B56BDD4E-3BD5-4A34-8A6D-329E534CFFF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5961880-a563-4505-998d-f822ac64b06a">
      <Terms xmlns="http://schemas.microsoft.com/office/infopath/2007/PartnerControls"/>
    </lcf76f155ced4ddcb4097134ff3c332f>
    <TaxCatchAll xmlns="afee6905-51e4-4324-8fef-2f66402a4e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5A901888D89149A7818A7990E83AD8" ma:contentTypeVersion="13" ma:contentTypeDescription="Create a new document." ma:contentTypeScope="" ma:versionID="b496e55d39673dfcd3c4462a5d0c6c7c">
  <xsd:schema xmlns:xsd="http://www.w3.org/2001/XMLSchema" xmlns:xs="http://www.w3.org/2001/XMLSchema" xmlns:p="http://schemas.microsoft.com/office/2006/metadata/properties" xmlns:ns2="15961880-a563-4505-998d-f822ac64b06a" xmlns:ns3="afee6905-51e4-4324-8fef-2f66402a4ec9" targetNamespace="http://schemas.microsoft.com/office/2006/metadata/properties" ma:root="true" ma:fieldsID="07a68050f11f97ff7324d89f475d88c1" ns2:_="" ns3:_="">
    <xsd:import namespace="15961880-a563-4505-998d-f822ac64b06a"/>
    <xsd:import namespace="afee6905-51e4-4324-8fef-2f66402a4e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61880-a563-4505-998d-f822ac64b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ee6905-51e4-4324-8fef-2f66402a4ec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578cd6-1eaf-41ad-8093-2a4b5ca16232}" ma:internalName="TaxCatchAll" ma:showField="CatchAllData" ma:web="afee6905-51e4-4324-8fef-2f66402a4e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0516AA-4080-413E-8810-F4DDCE76012C}">
  <ds:schemaRefs>
    <ds:schemaRef ds:uri="http://schemas.microsoft.com/sharepoint/v3/contenttype/forms"/>
  </ds:schemaRefs>
</ds:datastoreItem>
</file>

<file path=customXml/itemProps2.xml><?xml version="1.0" encoding="utf-8"?>
<ds:datastoreItem xmlns:ds="http://schemas.openxmlformats.org/officeDocument/2006/customXml" ds:itemID="{D7D6DF00-1964-44C1-B347-8916F41974E9}">
  <ds:schemaRefs>
    <ds:schemaRef ds:uri="15961880-a563-4505-998d-f822ac64b06a"/>
    <ds:schemaRef ds:uri="http://www.w3.org/XML/1998/namespac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afee6905-51e4-4324-8fef-2f66402a4ec9"/>
    <ds:schemaRef ds:uri="http://schemas.microsoft.com/office/2006/documentManagement/types"/>
    <ds:schemaRef ds:uri="http://purl.org/dc/dcmitype/"/>
    <ds:schemaRef ds:uri="http://purl.org/dc/terms/"/>
  </ds:schemaRefs>
</ds:datastoreItem>
</file>

<file path=customXml/itemProps3.xml><?xml version="1.0" encoding="utf-8"?>
<ds:datastoreItem xmlns:ds="http://schemas.openxmlformats.org/officeDocument/2006/customXml" ds:itemID="{AC14042C-85F7-4575-ACD7-68AB9922E1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61880-a563-4505-998d-f822ac64b06a"/>
    <ds:schemaRef ds:uri="afee6905-51e4-4324-8fef-2f66402a4e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UN-GGCE-pptx-template</Template>
  <TotalTime>344</TotalTime>
  <Words>3862</Words>
  <Application>Microsoft Office PowerPoint</Application>
  <PresentationFormat>Widescreen</PresentationFormat>
  <Paragraphs>303</Paragraphs>
  <Slides>36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Arial Narrow</vt:lpstr>
      <vt:lpstr>Arial,Sans-Serif</vt:lpstr>
      <vt:lpstr>BundesSans Office</vt:lpstr>
      <vt:lpstr>Calibri</vt:lpstr>
      <vt:lpstr>Symbol</vt:lpstr>
      <vt:lpstr>Trebuchet MS</vt:lpstr>
      <vt:lpstr>Wingdings</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1: Germany</vt:lpstr>
      <vt:lpstr>PowerPoint Presentation</vt:lpstr>
      <vt:lpstr>PowerPoint Presentation</vt:lpstr>
      <vt:lpstr>PowerPoint Presentation</vt:lpstr>
      <vt:lpstr>PowerPoint Presentation</vt:lpstr>
      <vt:lpstr>PowerPoint Presentation</vt:lpstr>
      <vt:lpstr>PowerPoint Presentation</vt:lpstr>
      <vt:lpstr>Case Study 2: Australia</vt:lpstr>
      <vt:lpstr>ANZLIC</vt:lpstr>
      <vt:lpstr>Intergovernmental Committee on Surveying and Mapping</vt:lpstr>
      <vt:lpstr>Intergovernmental Committee on Surveying and Mapping</vt:lpstr>
      <vt:lpstr>Permanent Committee on Geodesy</vt:lpstr>
      <vt:lpstr>PowerPoint Presentation</vt:lpstr>
      <vt:lpstr>PowerPoint Presentation</vt:lpstr>
      <vt:lpstr>PowerPoint Presentation</vt:lpstr>
      <vt:lpstr>Summary, Do they have something in common?</vt:lpstr>
      <vt:lpstr>Moderated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GRS</dc:title>
  <dc:creator>Kowal, Sarah</dc:creator>
  <cp:lastModifiedBy>Nicholas Brown</cp:lastModifiedBy>
  <cp:revision>422</cp:revision>
  <dcterms:created xsi:type="dcterms:W3CDTF">2024-10-30T10:02:31Z</dcterms:created>
  <dcterms:modified xsi:type="dcterms:W3CDTF">2025-02-27T10:32:42Z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0x010100015A901888D89149A7818A7990E83AD8</vt:lpwstr>
  </property>
  <property fmtid="{D5CDD505-2E9C-101B-9397-08002B2CF9AE}" pid="3" name="MediaServiceImageTags">
    <vt:lpwstr/>
  </property>
</Properties>
</file>